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harset="1" panose="02000000000000000000"/>
      <p:regular r:id="rId10"/>
    </p:embeddedFont>
    <p:embeddedFont>
      <p:font typeface="Roboto Bold" charset="1" panose="02000000000000000000"/>
      <p:regular r:id="rId11"/>
    </p:embeddedFont>
    <p:embeddedFont>
      <p:font typeface="Roboto Italics" charset="1" panose="02000000000000000000"/>
      <p:regular r:id="rId12"/>
    </p:embeddedFont>
    <p:embeddedFont>
      <p:font typeface="Roboto Bold Italics" charset="1" panose="02000000000000000000"/>
      <p:regular r:id="rId13"/>
    </p:embeddedFont>
    <p:embeddedFont>
      <p:font typeface="Signika" charset="1" panose="02010003020600000004"/>
      <p:regular r:id="rId14"/>
    </p:embeddedFont>
    <p:embeddedFont>
      <p:font typeface="Signika Bold" charset="1" panose="02010003020600000004"/>
      <p:regular r:id="rId15"/>
    </p:embeddedFont>
    <p:embeddedFont>
      <p:font typeface="Kent Printed Shadow" charset="1" panose="02000000000000000000"/>
      <p:regular r:id="rId16"/>
    </p:embeddedFont>
    <p:embeddedFont>
      <p:font typeface="Peperoncino Sans"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8.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2" Target="../media/image6.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7.png" Type="http://schemas.openxmlformats.org/officeDocument/2006/relationships/image"/><Relationship Id="rId7" Target="../media/image1.png" Type="http://schemas.openxmlformats.org/officeDocument/2006/relationships/image"/><Relationship Id="rId8" Target="../media/image2.svg" Type="http://schemas.openxmlformats.org/officeDocument/2006/relationships/image"/><Relationship Id="rId9" Target="../media/image3.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2" Target="../media/image6.png" Type="http://schemas.openxmlformats.org/officeDocument/2006/relationships/image"/><Relationship Id="rId3" Target="../media/image7.png" Type="http://schemas.openxmlformats.org/officeDocument/2006/relationships/image"/><Relationship Id="rId4" Target="../media/image14.jpe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png" Type="http://schemas.openxmlformats.org/officeDocument/2006/relationships/image"/><Relationship Id="rId8" Target="../media/image2.svg" Type="http://schemas.openxmlformats.org/officeDocument/2006/relationships/image"/><Relationship Id="rId9" Target="../media/image3.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https://books2africa.org/readcycling/"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AEEF"/>
        </a:solidFill>
      </p:bgPr>
    </p:bg>
    <p:spTree>
      <p:nvGrpSpPr>
        <p:cNvPr id="1" name=""/>
        <p:cNvGrpSpPr/>
        <p:nvPr/>
      </p:nvGrpSpPr>
      <p:grpSpPr>
        <a:xfrm>
          <a:off x="0" y="0"/>
          <a:ext cx="0" cy="0"/>
          <a:chOff x="0" y="0"/>
          <a:chExt cx="0" cy="0"/>
        </a:xfrm>
      </p:grpSpPr>
      <p:sp>
        <p:nvSpPr>
          <p:cNvPr name="Freeform 2" id="2"/>
          <p:cNvSpPr/>
          <p:nvPr/>
        </p:nvSpPr>
        <p:spPr>
          <a:xfrm flipH="false" flipV="false" rot="0">
            <a:off x="4370200" y="2106772"/>
            <a:ext cx="6073456" cy="6073456"/>
          </a:xfrm>
          <a:custGeom>
            <a:avLst/>
            <a:gdLst/>
            <a:ahLst/>
            <a:cxnLst/>
            <a:rect r="r" b="b" t="t" l="l"/>
            <a:pathLst>
              <a:path h="6073456" w="6073456">
                <a:moveTo>
                  <a:pt x="0" y="0"/>
                </a:moveTo>
                <a:lnTo>
                  <a:pt x="6073456" y="0"/>
                </a:lnTo>
                <a:lnTo>
                  <a:pt x="6073456" y="6073456"/>
                </a:lnTo>
                <a:lnTo>
                  <a:pt x="0" y="60734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466437">
            <a:off x="4149015" y="4138233"/>
            <a:ext cx="2403467" cy="2333548"/>
          </a:xfrm>
          <a:custGeom>
            <a:avLst/>
            <a:gdLst/>
            <a:ahLst/>
            <a:cxnLst/>
            <a:rect r="r" b="b" t="t" l="l"/>
            <a:pathLst>
              <a:path h="2333548" w="2403467">
                <a:moveTo>
                  <a:pt x="2403468" y="0"/>
                </a:moveTo>
                <a:lnTo>
                  <a:pt x="0" y="0"/>
                </a:lnTo>
                <a:lnTo>
                  <a:pt x="0" y="2333548"/>
                </a:lnTo>
                <a:lnTo>
                  <a:pt x="2403468" y="2333548"/>
                </a:lnTo>
                <a:lnTo>
                  <a:pt x="240346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445730">
            <a:off x="6643123" y="3352794"/>
            <a:ext cx="7580172" cy="1468257"/>
          </a:xfrm>
          <a:prstGeom prst="rect">
            <a:avLst/>
          </a:prstGeom>
        </p:spPr>
        <p:txBody>
          <a:bodyPr anchor="t" rtlCol="false" tIns="0" lIns="0" bIns="0" rIns="0">
            <a:spAutoFit/>
          </a:bodyPr>
          <a:lstStyle/>
          <a:p>
            <a:pPr algn="ctr" marL="0" indent="0" lvl="0">
              <a:lnSpc>
                <a:spcPts val="12030"/>
              </a:lnSpc>
              <a:spcBef>
                <a:spcPct val="0"/>
              </a:spcBef>
            </a:pPr>
            <a:r>
              <a:rPr lang="en-US" sz="8593">
                <a:solidFill>
                  <a:srgbClr val="FFFFFF"/>
                </a:solidFill>
                <a:latin typeface="Kent Printed Shadow"/>
              </a:rPr>
              <a:t>READCYCLING</a:t>
            </a:r>
          </a:p>
        </p:txBody>
      </p:sp>
      <p:sp>
        <p:nvSpPr>
          <p:cNvPr name="TextBox 5" id="5"/>
          <p:cNvSpPr txBox="true"/>
          <p:nvPr/>
        </p:nvSpPr>
        <p:spPr>
          <a:xfrm rot="-430858">
            <a:off x="6964654" y="4780316"/>
            <a:ext cx="2627724" cy="1355112"/>
          </a:xfrm>
          <a:prstGeom prst="rect">
            <a:avLst/>
          </a:prstGeom>
        </p:spPr>
        <p:txBody>
          <a:bodyPr anchor="t" rtlCol="false" tIns="0" lIns="0" bIns="0" rIns="0">
            <a:spAutoFit/>
          </a:bodyPr>
          <a:lstStyle/>
          <a:p>
            <a:pPr algn="ctr" marL="0" indent="0" lvl="0">
              <a:lnSpc>
                <a:spcPts val="11021"/>
              </a:lnSpc>
              <a:spcBef>
                <a:spcPct val="0"/>
              </a:spcBef>
            </a:pPr>
            <a:r>
              <a:rPr lang="en-US" sz="7872">
                <a:solidFill>
                  <a:srgbClr val="FFFFFF"/>
                </a:solidFill>
                <a:latin typeface="Kent Printed Shadow"/>
              </a:rPr>
              <a:t>WEEK</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AEEF"/>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1133247"/>
            <a:ext cx="12553493" cy="12553493"/>
          </a:xfrm>
          <a:custGeom>
            <a:avLst/>
            <a:gdLst/>
            <a:ahLst/>
            <a:cxnLst/>
            <a:rect r="r" b="b" t="t" l="l"/>
            <a:pathLst>
              <a:path h="12553493" w="12553493">
                <a:moveTo>
                  <a:pt x="0" y="0"/>
                </a:moveTo>
                <a:lnTo>
                  <a:pt x="12553493" y="0"/>
                </a:lnTo>
                <a:lnTo>
                  <a:pt x="12553493" y="12553494"/>
                </a:lnTo>
                <a:lnTo>
                  <a:pt x="0" y="12553494"/>
                </a:lnTo>
                <a:lnTo>
                  <a:pt x="0" y="0"/>
                </a:lnTo>
                <a:close/>
              </a:path>
            </a:pathLst>
          </a:custGeom>
          <a:blipFill>
            <a:blip r:embed="rId2">
              <a:alphaModFix amt="18000"/>
            </a:blip>
            <a:stretch>
              <a:fillRect l="0" t="0" r="0" b="0"/>
            </a:stretch>
          </a:blipFill>
        </p:spPr>
      </p:sp>
      <p:sp>
        <p:nvSpPr>
          <p:cNvPr name="TextBox 3" id="3"/>
          <p:cNvSpPr txBox="true"/>
          <p:nvPr/>
        </p:nvSpPr>
        <p:spPr>
          <a:xfrm rot="0">
            <a:off x="2822891" y="4304013"/>
            <a:ext cx="12902459" cy="2593282"/>
          </a:xfrm>
          <a:prstGeom prst="rect">
            <a:avLst/>
          </a:prstGeom>
        </p:spPr>
        <p:txBody>
          <a:bodyPr anchor="t" rtlCol="false" tIns="0" lIns="0" bIns="0" rIns="0">
            <a:spAutoFit/>
          </a:bodyPr>
          <a:lstStyle/>
          <a:p>
            <a:pPr algn="ctr">
              <a:lnSpc>
                <a:spcPts val="10141"/>
              </a:lnSpc>
            </a:pPr>
            <a:r>
              <a:rPr lang="en-US" sz="9136">
                <a:solidFill>
                  <a:srgbClr val="FFFFFF"/>
                </a:solidFill>
                <a:latin typeface="Peperoncino Sans"/>
              </a:rPr>
              <a:t>Donate 1 Book and £1 to fund its journey to Africa</a:t>
            </a:r>
          </a:p>
        </p:txBody>
      </p:sp>
      <p:grpSp>
        <p:nvGrpSpPr>
          <p:cNvPr name="Group 4" id="4"/>
          <p:cNvGrpSpPr/>
          <p:nvPr/>
        </p:nvGrpSpPr>
        <p:grpSpPr>
          <a:xfrm rot="0">
            <a:off x="625916" y="590730"/>
            <a:ext cx="3078601" cy="1818223"/>
            <a:chOff x="0" y="0"/>
            <a:chExt cx="4104801" cy="2424297"/>
          </a:xfrm>
        </p:grpSpPr>
        <p:sp>
          <p:nvSpPr>
            <p:cNvPr name="Freeform 5" id="5"/>
            <p:cNvSpPr/>
            <p:nvPr/>
          </p:nvSpPr>
          <p:spPr>
            <a:xfrm flipH="false" flipV="false" rot="0">
              <a:off x="146877" y="0"/>
              <a:ext cx="2424297" cy="2424297"/>
            </a:xfrm>
            <a:custGeom>
              <a:avLst/>
              <a:gdLst/>
              <a:ahLst/>
              <a:cxnLst/>
              <a:rect r="r" b="b" t="t" l="l"/>
              <a:pathLst>
                <a:path h="2424297" w="2424297">
                  <a:moveTo>
                    <a:pt x="0" y="0"/>
                  </a:moveTo>
                  <a:lnTo>
                    <a:pt x="2424298" y="0"/>
                  </a:lnTo>
                  <a:lnTo>
                    <a:pt x="2424298" y="2424297"/>
                  </a:lnTo>
                  <a:lnTo>
                    <a:pt x="0" y="24242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true" flipV="false" rot="-466437">
              <a:off x="58589" y="810884"/>
              <a:ext cx="959375" cy="931465"/>
            </a:xfrm>
            <a:custGeom>
              <a:avLst/>
              <a:gdLst/>
              <a:ahLst/>
              <a:cxnLst/>
              <a:rect r="r" b="b" t="t" l="l"/>
              <a:pathLst>
                <a:path h="931465" w="959375">
                  <a:moveTo>
                    <a:pt x="959374" y="0"/>
                  </a:moveTo>
                  <a:lnTo>
                    <a:pt x="0" y="0"/>
                  </a:lnTo>
                  <a:lnTo>
                    <a:pt x="0" y="931465"/>
                  </a:lnTo>
                  <a:lnTo>
                    <a:pt x="959374" y="931465"/>
                  </a:lnTo>
                  <a:lnTo>
                    <a:pt x="95937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445730">
              <a:off x="1054831" y="508610"/>
              <a:ext cx="3025722" cy="574787"/>
            </a:xfrm>
            <a:prstGeom prst="rect">
              <a:avLst/>
            </a:prstGeom>
          </p:spPr>
          <p:txBody>
            <a:bodyPr anchor="t" rtlCol="false" tIns="0" lIns="0" bIns="0" rIns="0">
              <a:spAutoFit/>
            </a:bodyPr>
            <a:lstStyle/>
            <a:p>
              <a:pPr algn="ctr" marL="0" indent="0" lvl="0">
                <a:lnSpc>
                  <a:spcPts val="3601"/>
                </a:lnSpc>
                <a:spcBef>
                  <a:spcPct val="0"/>
                </a:spcBef>
              </a:pPr>
              <a:r>
                <a:rPr lang="en-US" sz="2572">
                  <a:solidFill>
                    <a:srgbClr val="FFFFFF"/>
                  </a:solidFill>
                  <a:latin typeface="Kent Printed Shadow"/>
                </a:rPr>
                <a:t>READCYCLING</a:t>
              </a:r>
            </a:p>
          </p:txBody>
        </p:sp>
        <p:sp>
          <p:nvSpPr>
            <p:cNvPr name="TextBox 8" id="8"/>
            <p:cNvSpPr txBox="true"/>
            <p:nvPr/>
          </p:nvSpPr>
          <p:spPr>
            <a:xfrm rot="-430858">
              <a:off x="1182943" y="1074636"/>
              <a:ext cx="1048889" cy="533426"/>
            </a:xfrm>
            <a:prstGeom prst="rect">
              <a:avLst/>
            </a:prstGeom>
          </p:spPr>
          <p:txBody>
            <a:bodyPr anchor="t" rtlCol="false" tIns="0" lIns="0" bIns="0" rIns="0">
              <a:spAutoFit/>
            </a:bodyPr>
            <a:lstStyle/>
            <a:p>
              <a:pPr algn="ctr" marL="0" indent="0" lvl="0">
                <a:lnSpc>
                  <a:spcPts val="3299"/>
                </a:lnSpc>
                <a:spcBef>
                  <a:spcPct val="0"/>
                </a:spcBef>
              </a:pPr>
              <a:r>
                <a:rPr lang="en-US" sz="2356">
                  <a:solidFill>
                    <a:srgbClr val="FFFFFF"/>
                  </a:solidFill>
                  <a:latin typeface="Kent Printed Shadow"/>
                </a:rPr>
                <a:t>WEEK</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0" y="0"/>
            <a:ext cx="3973566" cy="16358022"/>
          </a:xfrm>
          <a:custGeom>
            <a:avLst/>
            <a:gdLst/>
            <a:ahLst/>
            <a:cxnLst/>
            <a:rect r="r" b="b" t="t" l="l"/>
            <a:pathLst>
              <a:path h="16358022" w="3973566">
                <a:moveTo>
                  <a:pt x="0" y="0"/>
                </a:moveTo>
                <a:lnTo>
                  <a:pt x="3973566" y="0"/>
                </a:lnTo>
                <a:lnTo>
                  <a:pt x="3973566" y="16358022"/>
                </a:lnTo>
                <a:lnTo>
                  <a:pt x="0" y="16358022"/>
                </a:lnTo>
                <a:lnTo>
                  <a:pt x="0" y="0"/>
                </a:lnTo>
                <a:close/>
              </a:path>
            </a:pathLst>
          </a:custGeom>
          <a:blipFill>
            <a:blip r:embed="rId2"/>
            <a:stretch>
              <a:fillRect l="-38215" t="0" r="-661145" b="0"/>
            </a:stretch>
          </a:blipFill>
        </p:spPr>
      </p:sp>
      <p:sp>
        <p:nvSpPr>
          <p:cNvPr name="Freeform 3" id="3"/>
          <p:cNvSpPr/>
          <p:nvPr/>
        </p:nvSpPr>
        <p:spPr>
          <a:xfrm flipH="false" flipV="false" rot="0">
            <a:off x="9144000" y="-1133247"/>
            <a:ext cx="12553493" cy="12553493"/>
          </a:xfrm>
          <a:custGeom>
            <a:avLst/>
            <a:gdLst/>
            <a:ahLst/>
            <a:cxnLst/>
            <a:rect r="r" b="b" t="t" l="l"/>
            <a:pathLst>
              <a:path h="12553493" w="12553493">
                <a:moveTo>
                  <a:pt x="0" y="0"/>
                </a:moveTo>
                <a:lnTo>
                  <a:pt x="12553493" y="0"/>
                </a:lnTo>
                <a:lnTo>
                  <a:pt x="12553493" y="12553494"/>
                </a:lnTo>
                <a:lnTo>
                  <a:pt x="0" y="12553494"/>
                </a:lnTo>
                <a:lnTo>
                  <a:pt x="0" y="0"/>
                </a:lnTo>
                <a:close/>
              </a:path>
            </a:pathLst>
          </a:custGeom>
          <a:blipFill>
            <a:blip r:embed="rId3">
              <a:alphaModFix amt="39000"/>
            </a:blip>
            <a:stretch>
              <a:fillRect l="0" t="0" r="0" b="0"/>
            </a:stretch>
          </a:blipFill>
        </p:spPr>
      </p:sp>
      <p:grpSp>
        <p:nvGrpSpPr>
          <p:cNvPr name="Group 4" id="4"/>
          <p:cNvGrpSpPr/>
          <p:nvPr/>
        </p:nvGrpSpPr>
        <p:grpSpPr>
          <a:xfrm rot="0">
            <a:off x="625916" y="590730"/>
            <a:ext cx="2513329" cy="1484373"/>
            <a:chOff x="0" y="0"/>
            <a:chExt cx="3351105" cy="1979164"/>
          </a:xfrm>
        </p:grpSpPr>
        <p:sp>
          <p:nvSpPr>
            <p:cNvPr name="Freeform 5" id="5"/>
            <p:cNvSpPr/>
            <p:nvPr/>
          </p:nvSpPr>
          <p:spPr>
            <a:xfrm flipH="false" flipV="false" rot="0">
              <a:off x="119909" y="0"/>
              <a:ext cx="1979164" cy="1979164"/>
            </a:xfrm>
            <a:custGeom>
              <a:avLst/>
              <a:gdLst/>
              <a:ahLst/>
              <a:cxnLst/>
              <a:rect r="r" b="b" t="t" l="l"/>
              <a:pathLst>
                <a:path h="1979164" w="1979164">
                  <a:moveTo>
                    <a:pt x="0" y="0"/>
                  </a:moveTo>
                  <a:lnTo>
                    <a:pt x="1979164" y="0"/>
                  </a:lnTo>
                  <a:lnTo>
                    <a:pt x="1979164" y="1979164"/>
                  </a:lnTo>
                  <a:lnTo>
                    <a:pt x="0" y="19791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466437">
              <a:off x="47831" y="661995"/>
              <a:ext cx="783221" cy="760436"/>
            </a:xfrm>
            <a:custGeom>
              <a:avLst/>
              <a:gdLst/>
              <a:ahLst/>
              <a:cxnLst/>
              <a:rect r="r" b="b" t="t" l="l"/>
              <a:pathLst>
                <a:path h="760436" w="783221">
                  <a:moveTo>
                    <a:pt x="783221" y="0"/>
                  </a:moveTo>
                  <a:lnTo>
                    <a:pt x="0" y="0"/>
                  </a:lnTo>
                  <a:lnTo>
                    <a:pt x="0" y="760436"/>
                  </a:lnTo>
                  <a:lnTo>
                    <a:pt x="783221" y="760436"/>
                  </a:lnTo>
                  <a:lnTo>
                    <a:pt x="78322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445730">
              <a:off x="861091" y="414257"/>
              <a:ext cx="2470160" cy="470217"/>
            </a:xfrm>
            <a:prstGeom prst="rect">
              <a:avLst/>
            </a:prstGeom>
          </p:spPr>
          <p:txBody>
            <a:bodyPr anchor="t" rtlCol="false" tIns="0" lIns="0" bIns="0" rIns="0">
              <a:spAutoFit/>
            </a:bodyPr>
            <a:lstStyle/>
            <a:p>
              <a:pPr algn="ctr" marL="0" indent="0" lvl="0">
                <a:lnSpc>
                  <a:spcPts val="2940"/>
                </a:lnSpc>
                <a:spcBef>
                  <a:spcPct val="0"/>
                </a:spcBef>
              </a:pPr>
              <a:r>
                <a:rPr lang="en-US" sz="2100">
                  <a:solidFill>
                    <a:srgbClr val="FFFFFF"/>
                  </a:solidFill>
                  <a:latin typeface="Kent Printed Shadow"/>
                </a:rPr>
                <a:t>READCYCLING</a:t>
              </a:r>
            </a:p>
          </p:txBody>
        </p:sp>
        <p:sp>
          <p:nvSpPr>
            <p:cNvPr name="TextBox 8" id="8"/>
            <p:cNvSpPr txBox="true"/>
            <p:nvPr/>
          </p:nvSpPr>
          <p:spPr>
            <a:xfrm rot="-430858">
              <a:off x="965680" y="876353"/>
              <a:ext cx="856299" cy="436450"/>
            </a:xfrm>
            <a:prstGeom prst="rect">
              <a:avLst/>
            </a:prstGeom>
          </p:spPr>
          <p:txBody>
            <a:bodyPr anchor="t" rtlCol="false" tIns="0" lIns="0" bIns="0" rIns="0">
              <a:spAutoFit/>
            </a:bodyPr>
            <a:lstStyle/>
            <a:p>
              <a:pPr algn="ctr" marL="0" indent="0" lvl="0">
                <a:lnSpc>
                  <a:spcPts val="2693"/>
                </a:lnSpc>
                <a:spcBef>
                  <a:spcPct val="0"/>
                </a:spcBef>
              </a:pPr>
              <a:r>
                <a:rPr lang="en-US" sz="1924">
                  <a:solidFill>
                    <a:srgbClr val="FFFFFF"/>
                  </a:solidFill>
                  <a:latin typeface="Kent Printed Shadow"/>
                </a:rPr>
                <a:t>WEEK</a:t>
              </a:r>
            </a:p>
          </p:txBody>
        </p:sp>
      </p:grpSp>
      <p:sp>
        <p:nvSpPr>
          <p:cNvPr name="Freeform 9" id="9"/>
          <p:cNvSpPr/>
          <p:nvPr/>
        </p:nvSpPr>
        <p:spPr>
          <a:xfrm flipH="false" flipV="false" rot="0">
            <a:off x="412678" y="8568062"/>
            <a:ext cx="2890392" cy="1266162"/>
          </a:xfrm>
          <a:custGeom>
            <a:avLst/>
            <a:gdLst/>
            <a:ahLst/>
            <a:cxnLst/>
            <a:rect r="r" b="b" t="t" l="l"/>
            <a:pathLst>
              <a:path h="1266162" w="2890392">
                <a:moveTo>
                  <a:pt x="0" y="0"/>
                </a:moveTo>
                <a:lnTo>
                  <a:pt x="2890392" y="0"/>
                </a:lnTo>
                <a:lnTo>
                  <a:pt x="2890392" y="1266162"/>
                </a:lnTo>
                <a:lnTo>
                  <a:pt x="0" y="1266162"/>
                </a:lnTo>
                <a:lnTo>
                  <a:pt x="0" y="0"/>
                </a:lnTo>
                <a:close/>
              </a:path>
            </a:pathLst>
          </a:custGeom>
          <a:blipFill>
            <a:blip r:embed="rId8"/>
            <a:stretch>
              <a:fillRect l="0" t="0" r="0" b="0"/>
            </a:stretch>
          </a:blipFill>
        </p:spPr>
      </p:sp>
      <p:sp>
        <p:nvSpPr>
          <p:cNvPr name="TextBox 10" id="10"/>
          <p:cNvSpPr txBox="true"/>
          <p:nvPr/>
        </p:nvSpPr>
        <p:spPr>
          <a:xfrm rot="0">
            <a:off x="6105250" y="2681954"/>
            <a:ext cx="10836911" cy="4865942"/>
          </a:xfrm>
          <a:prstGeom prst="rect">
            <a:avLst/>
          </a:prstGeom>
        </p:spPr>
        <p:txBody>
          <a:bodyPr anchor="t" rtlCol="false" tIns="0" lIns="0" bIns="0" rIns="0">
            <a:spAutoFit/>
          </a:bodyPr>
          <a:lstStyle/>
          <a:p>
            <a:pPr marL="0" indent="0" lvl="0">
              <a:lnSpc>
                <a:spcPts val="4819"/>
              </a:lnSpc>
            </a:pPr>
            <a:r>
              <a:rPr lang="en-US" sz="3569">
                <a:solidFill>
                  <a:srgbClr val="00AEEF"/>
                </a:solidFill>
                <a:latin typeface="Signika Bold"/>
              </a:rPr>
              <a:t>Books2Africa</a:t>
            </a:r>
            <a:r>
              <a:rPr lang="en-US" sz="3569">
                <a:solidFill>
                  <a:srgbClr val="00AEEF"/>
                </a:solidFill>
                <a:latin typeface="Signika"/>
              </a:rPr>
              <a:t> is a UK-registered charity (1152599) founded in 2012. Our mission is to promote a culture of ‘readcycling’ and improve the quality of education in Africa, through the collection, processing, shipping and distribution of quality books, computers and educational materials that equip individuals, institutions, and communities to acquire knowledge and achieve their full potential in a globalised world.</a:t>
            </a:r>
          </a:p>
        </p:txBody>
      </p:sp>
      <p:sp>
        <p:nvSpPr>
          <p:cNvPr name="TextBox 11" id="11"/>
          <p:cNvSpPr txBox="true"/>
          <p:nvPr/>
        </p:nvSpPr>
        <p:spPr>
          <a:xfrm rot="0">
            <a:off x="530439" y="2993329"/>
            <a:ext cx="2912688" cy="593159"/>
          </a:xfrm>
          <a:prstGeom prst="rect">
            <a:avLst/>
          </a:prstGeom>
        </p:spPr>
        <p:txBody>
          <a:bodyPr anchor="t" rtlCol="false" tIns="0" lIns="0" bIns="0" rIns="0">
            <a:spAutoFit/>
          </a:bodyPr>
          <a:lstStyle/>
          <a:p>
            <a:pPr algn="ctr" marL="0" indent="0" lvl="0">
              <a:lnSpc>
                <a:spcPts val="4826"/>
              </a:lnSpc>
            </a:pPr>
            <a:r>
              <a:rPr lang="en-US" sz="3351">
                <a:solidFill>
                  <a:srgbClr val="2B435A"/>
                </a:solidFill>
                <a:latin typeface="Signika Bold"/>
              </a:rPr>
              <a:t>Who are we?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0" y="0"/>
            <a:ext cx="3973566" cy="16358022"/>
          </a:xfrm>
          <a:custGeom>
            <a:avLst/>
            <a:gdLst/>
            <a:ahLst/>
            <a:cxnLst/>
            <a:rect r="r" b="b" t="t" l="l"/>
            <a:pathLst>
              <a:path h="16358022" w="3973566">
                <a:moveTo>
                  <a:pt x="0" y="0"/>
                </a:moveTo>
                <a:lnTo>
                  <a:pt x="3973566" y="0"/>
                </a:lnTo>
                <a:lnTo>
                  <a:pt x="3973566" y="16358022"/>
                </a:lnTo>
                <a:lnTo>
                  <a:pt x="0" y="16358022"/>
                </a:lnTo>
                <a:lnTo>
                  <a:pt x="0" y="0"/>
                </a:lnTo>
                <a:close/>
              </a:path>
            </a:pathLst>
          </a:custGeom>
          <a:blipFill>
            <a:blip r:embed="rId2"/>
            <a:stretch>
              <a:fillRect l="-38215" t="0" r="-661145" b="0"/>
            </a:stretch>
          </a:blipFill>
        </p:spPr>
      </p:sp>
      <p:sp>
        <p:nvSpPr>
          <p:cNvPr name="Freeform 3" id="3"/>
          <p:cNvSpPr/>
          <p:nvPr/>
        </p:nvSpPr>
        <p:spPr>
          <a:xfrm flipH="false" flipV="false" rot="0">
            <a:off x="9144000" y="-1133247"/>
            <a:ext cx="12553493" cy="12553493"/>
          </a:xfrm>
          <a:custGeom>
            <a:avLst/>
            <a:gdLst/>
            <a:ahLst/>
            <a:cxnLst/>
            <a:rect r="r" b="b" t="t" l="l"/>
            <a:pathLst>
              <a:path h="12553493" w="12553493">
                <a:moveTo>
                  <a:pt x="0" y="0"/>
                </a:moveTo>
                <a:lnTo>
                  <a:pt x="12553493" y="0"/>
                </a:lnTo>
                <a:lnTo>
                  <a:pt x="12553493" y="12553494"/>
                </a:lnTo>
                <a:lnTo>
                  <a:pt x="0" y="12553494"/>
                </a:lnTo>
                <a:lnTo>
                  <a:pt x="0" y="0"/>
                </a:lnTo>
                <a:close/>
              </a:path>
            </a:pathLst>
          </a:custGeom>
          <a:blipFill>
            <a:blip r:embed="rId3">
              <a:alphaModFix amt="39000"/>
            </a:blip>
            <a:stretch>
              <a:fillRect l="0" t="0" r="0" b="0"/>
            </a:stretch>
          </a:blipFill>
        </p:spPr>
      </p:sp>
      <p:sp>
        <p:nvSpPr>
          <p:cNvPr name="TextBox 4" id="4"/>
          <p:cNvSpPr txBox="true"/>
          <p:nvPr/>
        </p:nvSpPr>
        <p:spPr>
          <a:xfrm rot="0">
            <a:off x="6083146" y="2317433"/>
            <a:ext cx="10369049" cy="5604510"/>
          </a:xfrm>
          <a:prstGeom prst="rect">
            <a:avLst/>
          </a:prstGeom>
        </p:spPr>
        <p:txBody>
          <a:bodyPr anchor="t" rtlCol="false" tIns="0" lIns="0" bIns="0" rIns="0">
            <a:spAutoFit/>
          </a:bodyPr>
          <a:lstStyle/>
          <a:p>
            <a:pPr algn="ctr">
              <a:lnSpc>
                <a:spcPts val="4455"/>
              </a:lnSpc>
            </a:pPr>
            <a:r>
              <a:rPr lang="en-US" sz="3300">
                <a:solidFill>
                  <a:srgbClr val="00AEEF"/>
                </a:solidFill>
                <a:latin typeface="Signika"/>
              </a:rPr>
              <a:t>At Books2Africa, '</a:t>
            </a:r>
            <a:r>
              <a:rPr lang="en-US" sz="3300">
                <a:solidFill>
                  <a:srgbClr val="00AEEF"/>
                </a:solidFill>
                <a:latin typeface="Signika Bold"/>
              </a:rPr>
              <a:t>readcycling</a:t>
            </a:r>
            <a:r>
              <a:rPr lang="en-US" sz="3300">
                <a:solidFill>
                  <a:srgbClr val="00AEEF"/>
                </a:solidFill>
                <a:latin typeface="Signika"/>
              </a:rPr>
              <a:t>' means giving new life to educational materials, preventing perfectly usable books and computers from ending up in UK recycling/landfill sites. At the same time, empowers people in Africa through knowledge and education. </a:t>
            </a:r>
          </a:p>
          <a:p>
            <a:pPr algn="ctr">
              <a:lnSpc>
                <a:spcPts val="4455"/>
              </a:lnSpc>
            </a:pPr>
          </a:p>
          <a:p>
            <a:pPr algn="ctr" marL="0" indent="0" lvl="0">
              <a:lnSpc>
                <a:spcPts val="4455"/>
              </a:lnSpc>
            </a:pPr>
            <a:r>
              <a:rPr lang="en-US" sz="3300">
                <a:solidFill>
                  <a:srgbClr val="00AEEF"/>
                </a:solidFill>
                <a:latin typeface="Signika Bold"/>
              </a:rPr>
              <a:t>Readcycling Week </a:t>
            </a:r>
            <a:r>
              <a:rPr lang="en-US" sz="3300">
                <a:solidFill>
                  <a:srgbClr val="00AEEF"/>
                </a:solidFill>
                <a:latin typeface="Signika"/>
              </a:rPr>
              <a:t>is the perfect opportunity to engage your workplace/school/college/university/community in this mission. Cultivate sustainability and improve the quality of education in Africa. </a:t>
            </a:r>
          </a:p>
        </p:txBody>
      </p:sp>
      <p:sp>
        <p:nvSpPr>
          <p:cNvPr name="TextBox 5" id="5"/>
          <p:cNvSpPr txBox="true"/>
          <p:nvPr/>
        </p:nvSpPr>
        <p:spPr>
          <a:xfrm rot="0">
            <a:off x="594748" y="4890379"/>
            <a:ext cx="3048705" cy="4334256"/>
          </a:xfrm>
          <a:prstGeom prst="rect">
            <a:avLst/>
          </a:prstGeom>
        </p:spPr>
        <p:txBody>
          <a:bodyPr anchor="t" rtlCol="false" tIns="0" lIns="0" bIns="0" rIns="0">
            <a:spAutoFit/>
          </a:bodyPr>
          <a:lstStyle/>
          <a:p>
            <a:pPr>
              <a:lnSpc>
                <a:spcPts val="2667"/>
              </a:lnSpc>
            </a:pPr>
            <a:r>
              <a:rPr lang="en-US" sz="2100">
                <a:solidFill>
                  <a:srgbClr val="001A50">
                    <a:alpha val="55686"/>
                  </a:srgbClr>
                </a:solidFill>
                <a:latin typeface="Roboto"/>
              </a:rPr>
              <a:t>At least 13 million books are thrown away and go to landfill in the UK every year.¹</a:t>
            </a:r>
          </a:p>
          <a:p>
            <a:pPr>
              <a:lnSpc>
                <a:spcPts val="2667"/>
              </a:lnSpc>
            </a:pPr>
          </a:p>
          <a:p>
            <a:pPr marL="0" indent="0" lvl="0">
              <a:lnSpc>
                <a:spcPts val="2667"/>
              </a:lnSpc>
            </a:pPr>
            <a:r>
              <a:rPr lang="en-US" sz="2100">
                <a:solidFill>
                  <a:srgbClr val="001A50">
                    <a:alpha val="55686"/>
                  </a:srgbClr>
                </a:solidFill>
                <a:latin typeface="Roboto"/>
              </a:rPr>
              <a:t>While 90% (202 million) of children who attend school in Africa cannot read or write proficiently after finishing school in part because of lack books and educational resources.²</a:t>
            </a:r>
          </a:p>
        </p:txBody>
      </p:sp>
      <p:sp>
        <p:nvSpPr>
          <p:cNvPr name="TextBox 6" id="6"/>
          <p:cNvSpPr txBox="true"/>
          <p:nvPr/>
        </p:nvSpPr>
        <p:spPr>
          <a:xfrm rot="0">
            <a:off x="530439" y="2993329"/>
            <a:ext cx="2912688" cy="1202759"/>
          </a:xfrm>
          <a:prstGeom prst="rect">
            <a:avLst/>
          </a:prstGeom>
        </p:spPr>
        <p:txBody>
          <a:bodyPr anchor="t" rtlCol="false" tIns="0" lIns="0" bIns="0" rIns="0">
            <a:spAutoFit/>
          </a:bodyPr>
          <a:lstStyle/>
          <a:p>
            <a:pPr algn="ctr" marL="0" indent="0" lvl="0">
              <a:lnSpc>
                <a:spcPts val="4826"/>
              </a:lnSpc>
            </a:pPr>
            <a:r>
              <a:rPr lang="en-US" sz="3351">
                <a:solidFill>
                  <a:srgbClr val="2B435A"/>
                </a:solidFill>
                <a:latin typeface="Signika Bold"/>
              </a:rPr>
              <a:t>Why ‘Readcycling’?</a:t>
            </a:r>
          </a:p>
        </p:txBody>
      </p:sp>
      <p:sp>
        <p:nvSpPr>
          <p:cNvPr name="TextBox 7" id="7"/>
          <p:cNvSpPr txBox="true"/>
          <p:nvPr/>
        </p:nvSpPr>
        <p:spPr>
          <a:xfrm rot="0">
            <a:off x="7283938" y="9423790"/>
            <a:ext cx="8374225" cy="469777"/>
          </a:xfrm>
          <a:prstGeom prst="rect">
            <a:avLst/>
          </a:prstGeom>
        </p:spPr>
        <p:txBody>
          <a:bodyPr anchor="t" rtlCol="false" tIns="0" lIns="0" bIns="0" rIns="0">
            <a:spAutoFit/>
          </a:bodyPr>
          <a:lstStyle/>
          <a:p>
            <a:pPr algn="ctr">
              <a:lnSpc>
                <a:spcPts val="1886"/>
              </a:lnSpc>
            </a:pPr>
            <a:r>
              <a:rPr lang="en-US" sz="1217" spc="121">
                <a:solidFill>
                  <a:srgbClr val="2B435A"/>
                </a:solidFill>
                <a:latin typeface="Roboto"/>
              </a:rPr>
              <a:t>¹according to conservative estimates by CODEP</a:t>
            </a:r>
          </a:p>
          <a:p>
            <a:pPr algn="ctr" marL="0" indent="0" lvl="0">
              <a:lnSpc>
                <a:spcPts val="1886"/>
              </a:lnSpc>
              <a:spcBef>
                <a:spcPct val="0"/>
              </a:spcBef>
            </a:pPr>
            <a:r>
              <a:rPr lang="en-US" sz="1217" spc="121">
                <a:solidFill>
                  <a:srgbClr val="2B435A"/>
                </a:solidFill>
                <a:latin typeface="Roboto"/>
              </a:rPr>
              <a:t>²According to UNESCO’s and The World Bank’s latest reports</a:t>
            </a:r>
          </a:p>
        </p:txBody>
      </p:sp>
      <p:grpSp>
        <p:nvGrpSpPr>
          <p:cNvPr name="Group 8" id="8"/>
          <p:cNvGrpSpPr/>
          <p:nvPr/>
        </p:nvGrpSpPr>
        <p:grpSpPr>
          <a:xfrm rot="0">
            <a:off x="625916" y="590730"/>
            <a:ext cx="2513329" cy="1484373"/>
            <a:chOff x="0" y="0"/>
            <a:chExt cx="3351105" cy="1979164"/>
          </a:xfrm>
        </p:grpSpPr>
        <p:sp>
          <p:nvSpPr>
            <p:cNvPr name="Freeform 9" id="9"/>
            <p:cNvSpPr/>
            <p:nvPr/>
          </p:nvSpPr>
          <p:spPr>
            <a:xfrm flipH="false" flipV="false" rot="0">
              <a:off x="119909" y="0"/>
              <a:ext cx="1979164" cy="1979164"/>
            </a:xfrm>
            <a:custGeom>
              <a:avLst/>
              <a:gdLst/>
              <a:ahLst/>
              <a:cxnLst/>
              <a:rect r="r" b="b" t="t" l="l"/>
              <a:pathLst>
                <a:path h="1979164" w="1979164">
                  <a:moveTo>
                    <a:pt x="0" y="0"/>
                  </a:moveTo>
                  <a:lnTo>
                    <a:pt x="1979164" y="0"/>
                  </a:lnTo>
                  <a:lnTo>
                    <a:pt x="1979164" y="1979164"/>
                  </a:lnTo>
                  <a:lnTo>
                    <a:pt x="0" y="19791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466437">
              <a:off x="47831" y="661995"/>
              <a:ext cx="783221" cy="760436"/>
            </a:xfrm>
            <a:custGeom>
              <a:avLst/>
              <a:gdLst/>
              <a:ahLst/>
              <a:cxnLst/>
              <a:rect r="r" b="b" t="t" l="l"/>
              <a:pathLst>
                <a:path h="760436" w="783221">
                  <a:moveTo>
                    <a:pt x="783221" y="0"/>
                  </a:moveTo>
                  <a:lnTo>
                    <a:pt x="0" y="0"/>
                  </a:lnTo>
                  <a:lnTo>
                    <a:pt x="0" y="760436"/>
                  </a:lnTo>
                  <a:lnTo>
                    <a:pt x="783221" y="760436"/>
                  </a:lnTo>
                  <a:lnTo>
                    <a:pt x="78322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445730">
              <a:off x="861091" y="414257"/>
              <a:ext cx="2470160" cy="470217"/>
            </a:xfrm>
            <a:prstGeom prst="rect">
              <a:avLst/>
            </a:prstGeom>
          </p:spPr>
          <p:txBody>
            <a:bodyPr anchor="t" rtlCol="false" tIns="0" lIns="0" bIns="0" rIns="0">
              <a:spAutoFit/>
            </a:bodyPr>
            <a:lstStyle/>
            <a:p>
              <a:pPr algn="ctr" marL="0" indent="0" lvl="0">
                <a:lnSpc>
                  <a:spcPts val="2940"/>
                </a:lnSpc>
                <a:spcBef>
                  <a:spcPct val="0"/>
                </a:spcBef>
              </a:pPr>
              <a:r>
                <a:rPr lang="en-US" sz="2100">
                  <a:solidFill>
                    <a:srgbClr val="FFFFFF"/>
                  </a:solidFill>
                  <a:latin typeface="Kent Printed Shadow"/>
                </a:rPr>
                <a:t>READCYCLING</a:t>
              </a:r>
            </a:p>
          </p:txBody>
        </p:sp>
        <p:sp>
          <p:nvSpPr>
            <p:cNvPr name="TextBox 12" id="12"/>
            <p:cNvSpPr txBox="true"/>
            <p:nvPr/>
          </p:nvSpPr>
          <p:spPr>
            <a:xfrm rot="-430858">
              <a:off x="965680" y="876353"/>
              <a:ext cx="856299" cy="436450"/>
            </a:xfrm>
            <a:prstGeom prst="rect">
              <a:avLst/>
            </a:prstGeom>
          </p:spPr>
          <p:txBody>
            <a:bodyPr anchor="t" rtlCol="false" tIns="0" lIns="0" bIns="0" rIns="0">
              <a:spAutoFit/>
            </a:bodyPr>
            <a:lstStyle/>
            <a:p>
              <a:pPr algn="ctr" marL="0" indent="0" lvl="0">
                <a:lnSpc>
                  <a:spcPts val="2693"/>
                </a:lnSpc>
                <a:spcBef>
                  <a:spcPct val="0"/>
                </a:spcBef>
              </a:pPr>
              <a:r>
                <a:rPr lang="en-US" sz="1924">
                  <a:solidFill>
                    <a:srgbClr val="FFFFFF"/>
                  </a:solidFill>
                  <a:latin typeface="Kent Printed Shadow"/>
                </a:rPr>
                <a:t>WEEK</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0" y="0"/>
            <a:ext cx="3973566" cy="16358022"/>
          </a:xfrm>
          <a:custGeom>
            <a:avLst/>
            <a:gdLst/>
            <a:ahLst/>
            <a:cxnLst/>
            <a:rect r="r" b="b" t="t" l="l"/>
            <a:pathLst>
              <a:path h="16358022" w="3973566">
                <a:moveTo>
                  <a:pt x="0" y="0"/>
                </a:moveTo>
                <a:lnTo>
                  <a:pt x="3973566" y="0"/>
                </a:lnTo>
                <a:lnTo>
                  <a:pt x="3973566" y="16358022"/>
                </a:lnTo>
                <a:lnTo>
                  <a:pt x="0" y="16358022"/>
                </a:lnTo>
                <a:lnTo>
                  <a:pt x="0" y="0"/>
                </a:lnTo>
                <a:close/>
              </a:path>
            </a:pathLst>
          </a:custGeom>
          <a:blipFill>
            <a:blip r:embed="rId2"/>
            <a:stretch>
              <a:fillRect l="-38215" t="0" r="-661145" b="0"/>
            </a:stretch>
          </a:blipFill>
        </p:spPr>
      </p:sp>
      <p:sp>
        <p:nvSpPr>
          <p:cNvPr name="Freeform 3" id="3"/>
          <p:cNvSpPr/>
          <p:nvPr/>
        </p:nvSpPr>
        <p:spPr>
          <a:xfrm flipH="false" flipV="false" rot="0">
            <a:off x="6833354" y="768409"/>
            <a:ext cx="2310646" cy="2310646"/>
          </a:xfrm>
          <a:custGeom>
            <a:avLst/>
            <a:gdLst/>
            <a:ahLst/>
            <a:cxnLst/>
            <a:rect r="r" b="b" t="t" l="l"/>
            <a:pathLst>
              <a:path h="2310646" w="2310646">
                <a:moveTo>
                  <a:pt x="0" y="0"/>
                </a:moveTo>
                <a:lnTo>
                  <a:pt x="2310646" y="0"/>
                </a:lnTo>
                <a:lnTo>
                  <a:pt x="2310646" y="2310645"/>
                </a:lnTo>
                <a:lnTo>
                  <a:pt x="0" y="2310645"/>
                </a:lnTo>
                <a:lnTo>
                  <a:pt x="0" y="0"/>
                </a:lnTo>
                <a:close/>
              </a:path>
            </a:pathLst>
          </a:custGeom>
          <a:blipFill>
            <a:blip r:embed="rId3"/>
            <a:stretch>
              <a:fillRect l="0" t="0" r="0" b="0"/>
            </a:stretch>
          </a:blipFill>
        </p:spPr>
      </p:sp>
      <p:sp>
        <p:nvSpPr>
          <p:cNvPr name="Freeform 4" id="4"/>
          <p:cNvSpPr/>
          <p:nvPr/>
        </p:nvSpPr>
        <p:spPr>
          <a:xfrm flipH="false" flipV="false" rot="0">
            <a:off x="6833354" y="3858031"/>
            <a:ext cx="2310646" cy="2310646"/>
          </a:xfrm>
          <a:custGeom>
            <a:avLst/>
            <a:gdLst/>
            <a:ahLst/>
            <a:cxnLst/>
            <a:rect r="r" b="b" t="t" l="l"/>
            <a:pathLst>
              <a:path h="2310646" w="2310646">
                <a:moveTo>
                  <a:pt x="0" y="0"/>
                </a:moveTo>
                <a:lnTo>
                  <a:pt x="2310646" y="0"/>
                </a:lnTo>
                <a:lnTo>
                  <a:pt x="2310646" y="2310646"/>
                </a:lnTo>
                <a:lnTo>
                  <a:pt x="0" y="2310646"/>
                </a:lnTo>
                <a:lnTo>
                  <a:pt x="0" y="0"/>
                </a:lnTo>
                <a:close/>
              </a:path>
            </a:pathLst>
          </a:custGeom>
          <a:blipFill>
            <a:blip r:embed="rId4"/>
            <a:stretch>
              <a:fillRect l="0" t="0" r="0" b="0"/>
            </a:stretch>
          </a:blipFill>
        </p:spPr>
      </p:sp>
      <p:sp>
        <p:nvSpPr>
          <p:cNvPr name="Freeform 5" id="5"/>
          <p:cNvSpPr/>
          <p:nvPr/>
        </p:nvSpPr>
        <p:spPr>
          <a:xfrm flipH="false" flipV="false" rot="0">
            <a:off x="6833354" y="6947654"/>
            <a:ext cx="2310646" cy="2310646"/>
          </a:xfrm>
          <a:custGeom>
            <a:avLst/>
            <a:gdLst/>
            <a:ahLst/>
            <a:cxnLst/>
            <a:rect r="r" b="b" t="t" l="l"/>
            <a:pathLst>
              <a:path h="2310646" w="2310646">
                <a:moveTo>
                  <a:pt x="0" y="0"/>
                </a:moveTo>
                <a:lnTo>
                  <a:pt x="2310646" y="0"/>
                </a:lnTo>
                <a:lnTo>
                  <a:pt x="2310646" y="2310646"/>
                </a:lnTo>
                <a:lnTo>
                  <a:pt x="0" y="2310646"/>
                </a:lnTo>
                <a:lnTo>
                  <a:pt x="0" y="0"/>
                </a:lnTo>
                <a:close/>
              </a:path>
            </a:pathLst>
          </a:custGeom>
          <a:blipFill>
            <a:blip r:embed="rId5"/>
            <a:stretch>
              <a:fillRect l="0" t="0" r="0" b="0"/>
            </a:stretch>
          </a:blipFill>
        </p:spPr>
      </p:sp>
      <p:sp>
        <p:nvSpPr>
          <p:cNvPr name="Freeform 6" id="6"/>
          <p:cNvSpPr/>
          <p:nvPr/>
        </p:nvSpPr>
        <p:spPr>
          <a:xfrm flipH="false" flipV="false" rot="0">
            <a:off x="9144000" y="-1133247"/>
            <a:ext cx="12553493" cy="12553493"/>
          </a:xfrm>
          <a:custGeom>
            <a:avLst/>
            <a:gdLst/>
            <a:ahLst/>
            <a:cxnLst/>
            <a:rect r="r" b="b" t="t" l="l"/>
            <a:pathLst>
              <a:path h="12553493" w="12553493">
                <a:moveTo>
                  <a:pt x="0" y="0"/>
                </a:moveTo>
                <a:lnTo>
                  <a:pt x="12553493" y="0"/>
                </a:lnTo>
                <a:lnTo>
                  <a:pt x="12553493" y="12553494"/>
                </a:lnTo>
                <a:lnTo>
                  <a:pt x="0" y="12553494"/>
                </a:lnTo>
                <a:lnTo>
                  <a:pt x="0" y="0"/>
                </a:lnTo>
                <a:close/>
              </a:path>
            </a:pathLst>
          </a:custGeom>
          <a:blipFill>
            <a:blip r:embed="rId6">
              <a:alphaModFix amt="39000"/>
            </a:blip>
            <a:stretch>
              <a:fillRect l="0" t="0" r="0" b="0"/>
            </a:stretch>
          </a:blipFill>
        </p:spPr>
      </p:sp>
      <p:sp>
        <p:nvSpPr>
          <p:cNvPr name="TextBox 7" id="7"/>
          <p:cNvSpPr txBox="true"/>
          <p:nvPr/>
        </p:nvSpPr>
        <p:spPr>
          <a:xfrm rot="0">
            <a:off x="11384223" y="1532527"/>
            <a:ext cx="4325710" cy="1567180"/>
          </a:xfrm>
          <a:prstGeom prst="rect">
            <a:avLst/>
          </a:prstGeom>
        </p:spPr>
        <p:txBody>
          <a:bodyPr anchor="t" rtlCol="false" tIns="0" lIns="0" bIns="0" rIns="0">
            <a:spAutoFit/>
          </a:bodyPr>
          <a:lstStyle/>
          <a:p>
            <a:pPr algn="ctr">
              <a:lnSpc>
                <a:spcPts val="2479"/>
              </a:lnSpc>
            </a:pPr>
            <a:r>
              <a:rPr lang="en-US" sz="1599" spc="159">
                <a:solidFill>
                  <a:srgbClr val="2B435A"/>
                </a:solidFill>
                <a:latin typeface="Roboto"/>
              </a:rPr>
              <a:t>Complete our sign-up form. </a:t>
            </a:r>
          </a:p>
          <a:p>
            <a:pPr algn="ctr" marL="0" indent="0" lvl="0">
              <a:lnSpc>
                <a:spcPts val="2479"/>
              </a:lnSpc>
              <a:spcBef>
                <a:spcPct val="0"/>
              </a:spcBef>
            </a:pPr>
            <a:r>
              <a:rPr lang="en-US" sz="1599" spc="159">
                <a:solidFill>
                  <a:srgbClr val="2B435A"/>
                </a:solidFill>
                <a:latin typeface="Roboto"/>
              </a:rPr>
              <a:t>Download &amp; print the Welcome Pack(including posters, flyers and all the information you need) to start spreading the word.</a:t>
            </a:r>
          </a:p>
        </p:txBody>
      </p:sp>
      <p:sp>
        <p:nvSpPr>
          <p:cNvPr name="TextBox 8" id="8"/>
          <p:cNvSpPr txBox="true"/>
          <p:nvPr/>
        </p:nvSpPr>
        <p:spPr>
          <a:xfrm rot="0">
            <a:off x="11312936" y="4504072"/>
            <a:ext cx="4325710" cy="1567180"/>
          </a:xfrm>
          <a:prstGeom prst="rect">
            <a:avLst/>
          </a:prstGeom>
        </p:spPr>
        <p:txBody>
          <a:bodyPr anchor="t" rtlCol="false" tIns="0" lIns="0" bIns="0" rIns="0">
            <a:spAutoFit/>
          </a:bodyPr>
          <a:lstStyle/>
          <a:p>
            <a:pPr algn="ctr" marL="0" indent="0" lvl="0">
              <a:lnSpc>
                <a:spcPts val="2479"/>
              </a:lnSpc>
              <a:spcBef>
                <a:spcPct val="0"/>
              </a:spcBef>
            </a:pPr>
            <a:r>
              <a:rPr lang="en-US" sz="1599" spc="159">
                <a:solidFill>
                  <a:srgbClr val="2B435A"/>
                </a:solidFill>
                <a:latin typeface="Roboto"/>
              </a:rPr>
              <a:t>Have a designated drop-off point for books and a fundraising bucket for people to donate. Use cardboard boxes to package all items collected ready for collection.</a:t>
            </a:r>
          </a:p>
        </p:txBody>
      </p:sp>
      <p:sp>
        <p:nvSpPr>
          <p:cNvPr name="TextBox 9" id="9"/>
          <p:cNvSpPr txBox="true"/>
          <p:nvPr/>
        </p:nvSpPr>
        <p:spPr>
          <a:xfrm rot="0">
            <a:off x="10979134" y="6929371"/>
            <a:ext cx="5126534" cy="425154"/>
          </a:xfrm>
          <a:prstGeom prst="rect">
            <a:avLst/>
          </a:prstGeom>
        </p:spPr>
        <p:txBody>
          <a:bodyPr anchor="t" rtlCol="false" tIns="0" lIns="0" bIns="0" rIns="0">
            <a:spAutoFit/>
          </a:bodyPr>
          <a:lstStyle/>
          <a:p>
            <a:pPr algn="ctr" marL="0" indent="0" lvl="0">
              <a:lnSpc>
                <a:spcPts val="3306"/>
              </a:lnSpc>
              <a:spcBef>
                <a:spcPct val="0"/>
              </a:spcBef>
            </a:pPr>
            <a:r>
              <a:rPr lang="en-US" sz="2732">
                <a:solidFill>
                  <a:srgbClr val="2B435A"/>
                </a:solidFill>
                <a:latin typeface="Signika Bold"/>
              </a:rPr>
              <a:t>Ship items &amp; track your impact</a:t>
            </a:r>
          </a:p>
        </p:txBody>
      </p:sp>
      <p:sp>
        <p:nvSpPr>
          <p:cNvPr name="TextBox 10" id="10"/>
          <p:cNvSpPr txBox="true"/>
          <p:nvPr/>
        </p:nvSpPr>
        <p:spPr>
          <a:xfrm rot="0">
            <a:off x="11312936" y="917809"/>
            <a:ext cx="4218410" cy="425154"/>
          </a:xfrm>
          <a:prstGeom prst="rect">
            <a:avLst/>
          </a:prstGeom>
        </p:spPr>
        <p:txBody>
          <a:bodyPr anchor="t" rtlCol="false" tIns="0" lIns="0" bIns="0" rIns="0">
            <a:spAutoFit/>
          </a:bodyPr>
          <a:lstStyle/>
          <a:p>
            <a:pPr algn="ctr" marL="0" indent="0" lvl="0">
              <a:lnSpc>
                <a:spcPts val="3306"/>
              </a:lnSpc>
              <a:spcBef>
                <a:spcPct val="0"/>
              </a:spcBef>
            </a:pPr>
            <a:r>
              <a:rPr lang="en-US" sz="2732">
                <a:solidFill>
                  <a:srgbClr val="2B435A"/>
                </a:solidFill>
                <a:latin typeface="Signika Bold"/>
              </a:rPr>
              <a:t>Sign up</a:t>
            </a:r>
          </a:p>
        </p:txBody>
      </p:sp>
      <p:sp>
        <p:nvSpPr>
          <p:cNvPr name="TextBox 11" id="11"/>
          <p:cNvSpPr txBox="true"/>
          <p:nvPr/>
        </p:nvSpPr>
        <p:spPr>
          <a:xfrm rot="0">
            <a:off x="10917202" y="3955148"/>
            <a:ext cx="5188466" cy="425154"/>
          </a:xfrm>
          <a:prstGeom prst="rect">
            <a:avLst/>
          </a:prstGeom>
        </p:spPr>
        <p:txBody>
          <a:bodyPr anchor="t" rtlCol="false" tIns="0" lIns="0" bIns="0" rIns="0">
            <a:spAutoFit/>
          </a:bodyPr>
          <a:lstStyle/>
          <a:p>
            <a:pPr algn="ctr" marL="0" indent="0" lvl="0">
              <a:lnSpc>
                <a:spcPts val="3306"/>
              </a:lnSpc>
              <a:spcBef>
                <a:spcPct val="0"/>
              </a:spcBef>
            </a:pPr>
            <a:r>
              <a:rPr lang="en-US" sz="2732">
                <a:solidFill>
                  <a:srgbClr val="2B435A"/>
                </a:solidFill>
                <a:latin typeface="Signika Bold"/>
              </a:rPr>
              <a:t>Collect books &amp; raise funds</a:t>
            </a:r>
          </a:p>
        </p:txBody>
      </p:sp>
      <p:sp>
        <p:nvSpPr>
          <p:cNvPr name="TextBox 12" id="12"/>
          <p:cNvSpPr txBox="true"/>
          <p:nvPr/>
        </p:nvSpPr>
        <p:spPr>
          <a:xfrm rot="0">
            <a:off x="596442" y="2993329"/>
            <a:ext cx="2780682" cy="1202817"/>
          </a:xfrm>
          <a:prstGeom prst="rect">
            <a:avLst/>
          </a:prstGeom>
        </p:spPr>
        <p:txBody>
          <a:bodyPr anchor="t" rtlCol="false" tIns="0" lIns="0" bIns="0" rIns="0">
            <a:spAutoFit/>
          </a:bodyPr>
          <a:lstStyle/>
          <a:p>
            <a:pPr algn="ctr" marL="0" indent="0" lvl="0">
              <a:lnSpc>
                <a:spcPts val="4824"/>
              </a:lnSpc>
            </a:pPr>
            <a:r>
              <a:rPr lang="en-US" sz="3350">
                <a:solidFill>
                  <a:srgbClr val="2B435A"/>
                </a:solidFill>
                <a:latin typeface="Signika Bold"/>
              </a:rPr>
              <a:t>How does it work?</a:t>
            </a:r>
          </a:p>
        </p:txBody>
      </p:sp>
      <p:sp>
        <p:nvSpPr>
          <p:cNvPr name="TextBox 13" id="13"/>
          <p:cNvSpPr txBox="true"/>
          <p:nvPr/>
        </p:nvSpPr>
        <p:spPr>
          <a:xfrm rot="0">
            <a:off x="11384223" y="7478295"/>
            <a:ext cx="4325710" cy="1567180"/>
          </a:xfrm>
          <a:prstGeom prst="rect">
            <a:avLst/>
          </a:prstGeom>
        </p:spPr>
        <p:txBody>
          <a:bodyPr anchor="t" rtlCol="false" tIns="0" lIns="0" bIns="0" rIns="0">
            <a:spAutoFit/>
          </a:bodyPr>
          <a:lstStyle/>
          <a:p>
            <a:pPr algn="ctr" marL="0" indent="0" lvl="0">
              <a:lnSpc>
                <a:spcPts val="2479"/>
              </a:lnSpc>
              <a:spcBef>
                <a:spcPct val="0"/>
              </a:spcBef>
            </a:pPr>
            <a:r>
              <a:rPr lang="en-US" sz="1599" spc="159">
                <a:solidFill>
                  <a:srgbClr val="2B435A"/>
                </a:solidFill>
                <a:latin typeface="Roboto"/>
              </a:rPr>
              <a:t>Contact us to arrange a collection and get a booking reference number to write on your boxes. You'll get an email when your books are shipped and a picture of the recipient when delivered.</a:t>
            </a:r>
          </a:p>
        </p:txBody>
      </p:sp>
      <p:sp>
        <p:nvSpPr>
          <p:cNvPr name="AutoShape 14" id="14"/>
          <p:cNvSpPr/>
          <p:nvPr/>
        </p:nvSpPr>
        <p:spPr>
          <a:xfrm flipV="true">
            <a:off x="7977188" y="3079075"/>
            <a:ext cx="1965" cy="911974"/>
          </a:xfrm>
          <a:prstGeom prst="line">
            <a:avLst/>
          </a:prstGeom>
          <a:ln cap="flat" w="19050">
            <a:solidFill>
              <a:srgbClr val="00AEEF"/>
            </a:solidFill>
            <a:prstDash val="solid"/>
            <a:headEnd type="none" len="sm" w="sm"/>
            <a:tailEnd type="none" len="sm" w="sm"/>
          </a:ln>
        </p:spPr>
      </p:sp>
      <p:sp>
        <p:nvSpPr>
          <p:cNvPr name="AutoShape 15" id="15"/>
          <p:cNvSpPr/>
          <p:nvPr/>
        </p:nvSpPr>
        <p:spPr>
          <a:xfrm flipV="true">
            <a:off x="7956173" y="6035660"/>
            <a:ext cx="1965" cy="911974"/>
          </a:xfrm>
          <a:prstGeom prst="line">
            <a:avLst/>
          </a:prstGeom>
          <a:ln cap="flat" w="19050">
            <a:solidFill>
              <a:srgbClr val="00AEEF"/>
            </a:solidFill>
            <a:prstDash val="solid"/>
            <a:headEnd type="none" len="sm" w="sm"/>
            <a:tailEnd type="none" len="sm" w="sm"/>
          </a:ln>
        </p:spPr>
      </p:sp>
      <p:grpSp>
        <p:nvGrpSpPr>
          <p:cNvPr name="Group 16" id="16"/>
          <p:cNvGrpSpPr/>
          <p:nvPr/>
        </p:nvGrpSpPr>
        <p:grpSpPr>
          <a:xfrm rot="0">
            <a:off x="625916" y="590730"/>
            <a:ext cx="2513329" cy="1484373"/>
            <a:chOff x="0" y="0"/>
            <a:chExt cx="3351105" cy="1979164"/>
          </a:xfrm>
        </p:grpSpPr>
        <p:sp>
          <p:nvSpPr>
            <p:cNvPr name="Freeform 17" id="17"/>
            <p:cNvSpPr/>
            <p:nvPr/>
          </p:nvSpPr>
          <p:spPr>
            <a:xfrm flipH="false" flipV="false" rot="0">
              <a:off x="119909" y="0"/>
              <a:ext cx="1979164" cy="1979164"/>
            </a:xfrm>
            <a:custGeom>
              <a:avLst/>
              <a:gdLst/>
              <a:ahLst/>
              <a:cxnLst/>
              <a:rect r="r" b="b" t="t" l="l"/>
              <a:pathLst>
                <a:path h="1979164" w="1979164">
                  <a:moveTo>
                    <a:pt x="0" y="0"/>
                  </a:moveTo>
                  <a:lnTo>
                    <a:pt x="1979164" y="0"/>
                  </a:lnTo>
                  <a:lnTo>
                    <a:pt x="1979164" y="1979164"/>
                  </a:lnTo>
                  <a:lnTo>
                    <a:pt x="0" y="19791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true" flipV="false" rot="-466437">
              <a:off x="47831" y="661995"/>
              <a:ext cx="783221" cy="760436"/>
            </a:xfrm>
            <a:custGeom>
              <a:avLst/>
              <a:gdLst/>
              <a:ahLst/>
              <a:cxnLst/>
              <a:rect r="r" b="b" t="t" l="l"/>
              <a:pathLst>
                <a:path h="760436" w="783221">
                  <a:moveTo>
                    <a:pt x="783221" y="0"/>
                  </a:moveTo>
                  <a:lnTo>
                    <a:pt x="0" y="0"/>
                  </a:lnTo>
                  <a:lnTo>
                    <a:pt x="0" y="760436"/>
                  </a:lnTo>
                  <a:lnTo>
                    <a:pt x="783221" y="760436"/>
                  </a:lnTo>
                  <a:lnTo>
                    <a:pt x="783221"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9" id="19"/>
            <p:cNvSpPr txBox="true"/>
            <p:nvPr/>
          </p:nvSpPr>
          <p:spPr>
            <a:xfrm rot="-445730">
              <a:off x="861091" y="414257"/>
              <a:ext cx="2470160" cy="470217"/>
            </a:xfrm>
            <a:prstGeom prst="rect">
              <a:avLst/>
            </a:prstGeom>
          </p:spPr>
          <p:txBody>
            <a:bodyPr anchor="t" rtlCol="false" tIns="0" lIns="0" bIns="0" rIns="0">
              <a:spAutoFit/>
            </a:bodyPr>
            <a:lstStyle/>
            <a:p>
              <a:pPr algn="ctr" marL="0" indent="0" lvl="0">
                <a:lnSpc>
                  <a:spcPts val="2940"/>
                </a:lnSpc>
                <a:spcBef>
                  <a:spcPct val="0"/>
                </a:spcBef>
              </a:pPr>
              <a:r>
                <a:rPr lang="en-US" sz="2100">
                  <a:solidFill>
                    <a:srgbClr val="FFFFFF"/>
                  </a:solidFill>
                  <a:latin typeface="Kent Printed Shadow"/>
                </a:rPr>
                <a:t>READCYCLING</a:t>
              </a:r>
            </a:p>
          </p:txBody>
        </p:sp>
        <p:sp>
          <p:nvSpPr>
            <p:cNvPr name="TextBox 20" id="20"/>
            <p:cNvSpPr txBox="true"/>
            <p:nvPr/>
          </p:nvSpPr>
          <p:spPr>
            <a:xfrm rot="-430858">
              <a:off x="965680" y="876353"/>
              <a:ext cx="856299" cy="436450"/>
            </a:xfrm>
            <a:prstGeom prst="rect">
              <a:avLst/>
            </a:prstGeom>
          </p:spPr>
          <p:txBody>
            <a:bodyPr anchor="t" rtlCol="false" tIns="0" lIns="0" bIns="0" rIns="0">
              <a:spAutoFit/>
            </a:bodyPr>
            <a:lstStyle/>
            <a:p>
              <a:pPr algn="ctr" marL="0" indent="0" lvl="0">
                <a:lnSpc>
                  <a:spcPts val="2693"/>
                </a:lnSpc>
                <a:spcBef>
                  <a:spcPct val="0"/>
                </a:spcBef>
              </a:pPr>
              <a:r>
                <a:rPr lang="en-US" sz="1924">
                  <a:solidFill>
                    <a:srgbClr val="FFFFFF"/>
                  </a:solidFill>
                  <a:latin typeface="Kent Printed Shadow"/>
                </a:rPr>
                <a:t>WEEK</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0" y="0"/>
            <a:ext cx="3973566" cy="16358022"/>
          </a:xfrm>
          <a:custGeom>
            <a:avLst/>
            <a:gdLst/>
            <a:ahLst/>
            <a:cxnLst/>
            <a:rect r="r" b="b" t="t" l="l"/>
            <a:pathLst>
              <a:path h="16358022" w="3973566">
                <a:moveTo>
                  <a:pt x="0" y="0"/>
                </a:moveTo>
                <a:lnTo>
                  <a:pt x="3973566" y="0"/>
                </a:lnTo>
                <a:lnTo>
                  <a:pt x="3973566" y="16358022"/>
                </a:lnTo>
                <a:lnTo>
                  <a:pt x="0" y="16358022"/>
                </a:lnTo>
                <a:lnTo>
                  <a:pt x="0" y="0"/>
                </a:lnTo>
                <a:close/>
              </a:path>
            </a:pathLst>
          </a:custGeom>
          <a:blipFill>
            <a:blip r:embed="rId2"/>
            <a:stretch>
              <a:fillRect l="-38215" t="0" r="-661145" b="0"/>
            </a:stretch>
          </a:blipFill>
        </p:spPr>
      </p:sp>
      <p:sp>
        <p:nvSpPr>
          <p:cNvPr name="Freeform 3" id="3"/>
          <p:cNvSpPr/>
          <p:nvPr/>
        </p:nvSpPr>
        <p:spPr>
          <a:xfrm flipH="false" flipV="false" rot="0">
            <a:off x="9144000" y="-1133247"/>
            <a:ext cx="12553493" cy="12553493"/>
          </a:xfrm>
          <a:custGeom>
            <a:avLst/>
            <a:gdLst/>
            <a:ahLst/>
            <a:cxnLst/>
            <a:rect r="r" b="b" t="t" l="l"/>
            <a:pathLst>
              <a:path h="12553493" w="12553493">
                <a:moveTo>
                  <a:pt x="0" y="0"/>
                </a:moveTo>
                <a:lnTo>
                  <a:pt x="12553493" y="0"/>
                </a:lnTo>
                <a:lnTo>
                  <a:pt x="12553493" y="12553494"/>
                </a:lnTo>
                <a:lnTo>
                  <a:pt x="0" y="12553494"/>
                </a:lnTo>
                <a:lnTo>
                  <a:pt x="0" y="0"/>
                </a:lnTo>
                <a:close/>
              </a:path>
            </a:pathLst>
          </a:custGeom>
          <a:blipFill>
            <a:blip r:embed="rId3">
              <a:alphaModFix amt="39000"/>
            </a:blip>
            <a:stretch>
              <a:fillRect l="0" t="0" r="0" b="0"/>
            </a:stretch>
          </a:blipFill>
        </p:spPr>
      </p:sp>
      <p:sp>
        <p:nvSpPr>
          <p:cNvPr name="Freeform 4" id="4"/>
          <p:cNvSpPr/>
          <p:nvPr/>
        </p:nvSpPr>
        <p:spPr>
          <a:xfrm flipH="false" flipV="false" rot="0">
            <a:off x="5468501" y="1789006"/>
            <a:ext cx="675342" cy="675342"/>
          </a:xfrm>
          <a:custGeom>
            <a:avLst/>
            <a:gdLst/>
            <a:ahLst/>
            <a:cxnLst/>
            <a:rect r="r" b="b" t="t" l="l"/>
            <a:pathLst>
              <a:path h="675342" w="675342">
                <a:moveTo>
                  <a:pt x="0" y="0"/>
                </a:moveTo>
                <a:lnTo>
                  <a:pt x="675343" y="0"/>
                </a:lnTo>
                <a:lnTo>
                  <a:pt x="675343" y="675343"/>
                </a:lnTo>
                <a:lnTo>
                  <a:pt x="0" y="675343"/>
                </a:lnTo>
                <a:lnTo>
                  <a:pt x="0" y="0"/>
                </a:lnTo>
                <a:close/>
              </a:path>
            </a:pathLst>
          </a:custGeom>
          <a:blipFill>
            <a:blip r:embed="rId4">
              <a:extLst>
                <a:ext uri="{96DAC541-7B7A-43D3-8B79-37D633B846F1}">
                  <asvg:svgBlip xmlns:asvg="http://schemas.microsoft.com/office/drawing/2016/SVG/main" r:embed="rId5"/>
                </a:ext>
              </a:extLst>
            </a:blip>
            <a:stretch>
              <a:fillRect l="0" t="0" r="-117391" b="0"/>
            </a:stretch>
          </a:blipFill>
        </p:spPr>
      </p:sp>
      <p:sp>
        <p:nvSpPr>
          <p:cNvPr name="TextBox 5" id="5"/>
          <p:cNvSpPr txBox="true"/>
          <p:nvPr/>
        </p:nvSpPr>
        <p:spPr>
          <a:xfrm rot="0">
            <a:off x="6851097" y="1712806"/>
            <a:ext cx="8569650" cy="3669030"/>
          </a:xfrm>
          <a:prstGeom prst="rect">
            <a:avLst/>
          </a:prstGeom>
        </p:spPr>
        <p:txBody>
          <a:bodyPr anchor="t" rtlCol="false" tIns="0" lIns="0" bIns="0" rIns="0">
            <a:spAutoFit/>
          </a:bodyPr>
          <a:lstStyle/>
          <a:p>
            <a:pPr marL="453390" indent="-226695" lvl="1">
              <a:lnSpc>
                <a:spcPts val="3255"/>
              </a:lnSpc>
              <a:buFont typeface="Arial"/>
              <a:buChar char="•"/>
            </a:pPr>
            <a:r>
              <a:rPr lang="en-US" sz="2100" spc="210">
                <a:solidFill>
                  <a:srgbClr val="2B435A"/>
                </a:solidFill>
                <a:latin typeface="Roboto"/>
              </a:rPr>
              <a:t>New or Used books</a:t>
            </a:r>
          </a:p>
          <a:p>
            <a:pPr marL="453390" indent="-226695" lvl="1">
              <a:lnSpc>
                <a:spcPts val="3255"/>
              </a:lnSpc>
              <a:buFont typeface="Arial"/>
              <a:buChar char="•"/>
            </a:pPr>
            <a:r>
              <a:rPr lang="en-US" sz="2100" spc="210">
                <a:solidFill>
                  <a:srgbClr val="2B435A"/>
                </a:solidFill>
                <a:latin typeface="Roboto"/>
              </a:rPr>
              <a:t>Written in English, French or any African language</a:t>
            </a:r>
          </a:p>
          <a:p>
            <a:pPr marL="453390" indent="-226695" lvl="1">
              <a:lnSpc>
                <a:spcPts val="3255"/>
              </a:lnSpc>
              <a:buFont typeface="Arial"/>
              <a:buChar char="•"/>
            </a:pPr>
            <a:r>
              <a:rPr lang="en-US" sz="2100" spc="210">
                <a:solidFill>
                  <a:srgbClr val="2B435A"/>
                </a:solidFill>
                <a:latin typeface="Roboto"/>
              </a:rPr>
              <a:t>Nursery, Primary, Secondary and University textbooks</a:t>
            </a:r>
          </a:p>
          <a:p>
            <a:pPr marL="453390" indent="-226695" lvl="1">
              <a:lnSpc>
                <a:spcPts val="3255"/>
              </a:lnSpc>
              <a:buFont typeface="Arial"/>
              <a:buChar char="•"/>
            </a:pPr>
            <a:r>
              <a:rPr lang="en-US" sz="2100" spc="210">
                <a:solidFill>
                  <a:srgbClr val="2B435A"/>
                </a:solidFill>
                <a:latin typeface="Roboto"/>
              </a:rPr>
              <a:t>Dictionaries, Encyclopaedias and Reference books</a:t>
            </a:r>
          </a:p>
          <a:p>
            <a:pPr marL="453390" indent="-226695" lvl="1">
              <a:lnSpc>
                <a:spcPts val="3255"/>
              </a:lnSpc>
              <a:buFont typeface="Arial"/>
              <a:buChar char="•"/>
            </a:pPr>
            <a:r>
              <a:rPr lang="en-US" sz="2100" spc="210">
                <a:solidFill>
                  <a:srgbClr val="2B435A"/>
                </a:solidFill>
                <a:latin typeface="Roboto"/>
              </a:rPr>
              <a:t>Novels, Hobbies and Leisure books</a:t>
            </a:r>
          </a:p>
          <a:p>
            <a:pPr marL="453390" indent="-226695" lvl="1">
              <a:lnSpc>
                <a:spcPts val="3255"/>
              </a:lnSpc>
              <a:buFont typeface="Arial"/>
              <a:buChar char="•"/>
            </a:pPr>
            <a:r>
              <a:rPr lang="en-US" sz="2100" spc="210">
                <a:solidFill>
                  <a:srgbClr val="2B435A"/>
                </a:solidFill>
                <a:latin typeface="Roboto"/>
              </a:rPr>
              <a:t>Bibles, Hymnals and Religious books</a:t>
            </a:r>
          </a:p>
          <a:p>
            <a:pPr marL="453390" indent="-226695" lvl="1">
              <a:lnSpc>
                <a:spcPts val="3255"/>
              </a:lnSpc>
              <a:buFont typeface="Arial"/>
              <a:buChar char="•"/>
            </a:pPr>
            <a:r>
              <a:rPr lang="en-US" sz="2100" spc="210">
                <a:solidFill>
                  <a:srgbClr val="2B435A"/>
                </a:solidFill>
                <a:latin typeface="Roboto"/>
              </a:rPr>
              <a:t>Unused Notebooks, Exercise books and stationery</a:t>
            </a:r>
          </a:p>
          <a:p>
            <a:pPr marL="453390" indent="-226695" lvl="1">
              <a:lnSpc>
                <a:spcPts val="3255"/>
              </a:lnSpc>
              <a:buFont typeface="Arial"/>
              <a:buChar char="•"/>
            </a:pPr>
            <a:r>
              <a:rPr lang="en-US" sz="2100" spc="210">
                <a:solidFill>
                  <a:srgbClr val="2B435A"/>
                </a:solidFill>
                <a:latin typeface="Roboto"/>
              </a:rPr>
              <a:t>Ex library or charity shop books</a:t>
            </a:r>
          </a:p>
          <a:p>
            <a:pPr marL="453390" indent="-226695" lvl="1">
              <a:lnSpc>
                <a:spcPts val="3255"/>
              </a:lnSpc>
              <a:spcBef>
                <a:spcPct val="0"/>
              </a:spcBef>
              <a:buFont typeface="Arial"/>
              <a:buChar char="•"/>
            </a:pPr>
            <a:r>
              <a:rPr lang="en-US" sz="2100" spc="210">
                <a:solidFill>
                  <a:srgbClr val="2B435A"/>
                </a:solidFill>
                <a:latin typeface="Roboto"/>
              </a:rPr>
              <a:t>Comics</a:t>
            </a:r>
          </a:p>
        </p:txBody>
      </p:sp>
      <p:sp>
        <p:nvSpPr>
          <p:cNvPr name="TextBox 6" id="6"/>
          <p:cNvSpPr txBox="true"/>
          <p:nvPr/>
        </p:nvSpPr>
        <p:spPr>
          <a:xfrm rot="0">
            <a:off x="596442" y="2993329"/>
            <a:ext cx="2780682" cy="1202817"/>
          </a:xfrm>
          <a:prstGeom prst="rect">
            <a:avLst/>
          </a:prstGeom>
        </p:spPr>
        <p:txBody>
          <a:bodyPr anchor="t" rtlCol="false" tIns="0" lIns="0" bIns="0" rIns="0">
            <a:spAutoFit/>
          </a:bodyPr>
          <a:lstStyle/>
          <a:p>
            <a:pPr algn="ctr" marL="0" indent="0" lvl="0">
              <a:lnSpc>
                <a:spcPts val="4824"/>
              </a:lnSpc>
            </a:pPr>
            <a:r>
              <a:rPr lang="en-US" sz="3350">
                <a:solidFill>
                  <a:srgbClr val="2B435A"/>
                </a:solidFill>
                <a:latin typeface="Signika Bold"/>
              </a:rPr>
              <a:t>Types of Books We Accept</a:t>
            </a:r>
          </a:p>
        </p:txBody>
      </p:sp>
      <p:sp>
        <p:nvSpPr>
          <p:cNvPr name="Freeform 7" id="7"/>
          <p:cNvSpPr/>
          <p:nvPr/>
        </p:nvSpPr>
        <p:spPr>
          <a:xfrm flipH="false" flipV="false" rot="0">
            <a:off x="5468501" y="6543464"/>
            <a:ext cx="675342" cy="675342"/>
          </a:xfrm>
          <a:custGeom>
            <a:avLst/>
            <a:gdLst/>
            <a:ahLst/>
            <a:cxnLst/>
            <a:rect r="r" b="b" t="t" l="l"/>
            <a:pathLst>
              <a:path h="675342" w="675342">
                <a:moveTo>
                  <a:pt x="0" y="0"/>
                </a:moveTo>
                <a:lnTo>
                  <a:pt x="675343" y="0"/>
                </a:lnTo>
                <a:lnTo>
                  <a:pt x="675343" y="675342"/>
                </a:lnTo>
                <a:lnTo>
                  <a:pt x="0" y="675342"/>
                </a:lnTo>
                <a:lnTo>
                  <a:pt x="0" y="0"/>
                </a:lnTo>
                <a:close/>
              </a:path>
            </a:pathLst>
          </a:custGeom>
          <a:blipFill>
            <a:blip r:embed="rId4">
              <a:extLst>
                <a:ext uri="{96DAC541-7B7A-43D3-8B79-37D633B846F1}">
                  <asvg:svgBlip xmlns:asvg="http://schemas.microsoft.com/office/drawing/2016/SVG/main" r:embed="rId5"/>
                </a:ext>
              </a:extLst>
            </a:blip>
            <a:stretch>
              <a:fillRect l="-117391" t="0" r="0" b="0"/>
            </a:stretch>
          </a:blipFill>
        </p:spPr>
      </p:sp>
      <p:sp>
        <p:nvSpPr>
          <p:cNvPr name="TextBox 8" id="8"/>
          <p:cNvSpPr txBox="true"/>
          <p:nvPr/>
        </p:nvSpPr>
        <p:spPr>
          <a:xfrm rot="0">
            <a:off x="6851097" y="6467264"/>
            <a:ext cx="8569650" cy="2030730"/>
          </a:xfrm>
          <a:prstGeom prst="rect">
            <a:avLst/>
          </a:prstGeom>
        </p:spPr>
        <p:txBody>
          <a:bodyPr anchor="t" rtlCol="false" tIns="0" lIns="0" bIns="0" rIns="0">
            <a:spAutoFit/>
          </a:bodyPr>
          <a:lstStyle/>
          <a:p>
            <a:pPr marL="453390" indent="-226695" lvl="1">
              <a:lnSpc>
                <a:spcPts val="3255"/>
              </a:lnSpc>
              <a:buFont typeface="Arial"/>
              <a:buChar char="•"/>
            </a:pPr>
            <a:r>
              <a:rPr lang="en-US" sz="2100" spc="210">
                <a:solidFill>
                  <a:srgbClr val="2B435A"/>
                </a:solidFill>
                <a:latin typeface="Roboto"/>
              </a:rPr>
              <a:t>No damaged or illegible books</a:t>
            </a:r>
          </a:p>
          <a:p>
            <a:pPr marL="453390" indent="-226695" lvl="1">
              <a:lnSpc>
                <a:spcPts val="3255"/>
              </a:lnSpc>
              <a:buFont typeface="Arial"/>
              <a:buChar char="•"/>
            </a:pPr>
            <a:r>
              <a:rPr lang="en-US" sz="2100" spc="210">
                <a:solidFill>
                  <a:srgbClr val="2B435A"/>
                </a:solidFill>
                <a:latin typeface="Roboto"/>
              </a:rPr>
              <a:t>No folders, ring-binders or photocopied materials</a:t>
            </a:r>
          </a:p>
          <a:p>
            <a:pPr marL="453390" indent="-226695" lvl="1">
              <a:lnSpc>
                <a:spcPts val="3255"/>
              </a:lnSpc>
              <a:buFont typeface="Arial"/>
              <a:buChar char="•"/>
            </a:pPr>
            <a:r>
              <a:rPr lang="en-US" sz="2100" spc="210">
                <a:solidFill>
                  <a:srgbClr val="2B435A"/>
                </a:solidFill>
                <a:latin typeface="Roboto"/>
              </a:rPr>
              <a:t>No brochures, pamphlets or lecture notes</a:t>
            </a:r>
          </a:p>
          <a:p>
            <a:pPr marL="453390" indent="-226695" lvl="1">
              <a:lnSpc>
                <a:spcPts val="3255"/>
              </a:lnSpc>
              <a:buFont typeface="Arial"/>
              <a:buChar char="•"/>
            </a:pPr>
            <a:r>
              <a:rPr lang="en-US" sz="2100" spc="210">
                <a:solidFill>
                  <a:srgbClr val="2B435A"/>
                </a:solidFill>
                <a:latin typeface="Roboto"/>
              </a:rPr>
              <a:t>No pornography</a:t>
            </a:r>
          </a:p>
          <a:p>
            <a:pPr>
              <a:lnSpc>
                <a:spcPts val="3255"/>
              </a:lnSpc>
              <a:spcBef>
                <a:spcPct val="0"/>
              </a:spcBef>
            </a:pPr>
          </a:p>
        </p:txBody>
      </p:sp>
      <p:grpSp>
        <p:nvGrpSpPr>
          <p:cNvPr name="Group 9" id="9"/>
          <p:cNvGrpSpPr/>
          <p:nvPr/>
        </p:nvGrpSpPr>
        <p:grpSpPr>
          <a:xfrm rot="0">
            <a:off x="625916" y="590730"/>
            <a:ext cx="2513329" cy="1484373"/>
            <a:chOff x="0" y="0"/>
            <a:chExt cx="3351105" cy="1979164"/>
          </a:xfrm>
        </p:grpSpPr>
        <p:sp>
          <p:nvSpPr>
            <p:cNvPr name="Freeform 10" id="10"/>
            <p:cNvSpPr/>
            <p:nvPr/>
          </p:nvSpPr>
          <p:spPr>
            <a:xfrm flipH="false" flipV="false" rot="0">
              <a:off x="119909" y="0"/>
              <a:ext cx="1979164" cy="1979164"/>
            </a:xfrm>
            <a:custGeom>
              <a:avLst/>
              <a:gdLst/>
              <a:ahLst/>
              <a:cxnLst/>
              <a:rect r="r" b="b" t="t" l="l"/>
              <a:pathLst>
                <a:path h="1979164" w="1979164">
                  <a:moveTo>
                    <a:pt x="0" y="0"/>
                  </a:moveTo>
                  <a:lnTo>
                    <a:pt x="1979164" y="0"/>
                  </a:lnTo>
                  <a:lnTo>
                    <a:pt x="1979164" y="1979164"/>
                  </a:lnTo>
                  <a:lnTo>
                    <a:pt x="0" y="19791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true" flipV="false" rot="-466437">
              <a:off x="47831" y="661995"/>
              <a:ext cx="783221" cy="760436"/>
            </a:xfrm>
            <a:custGeom>
              <a:avLst/>
              <a:gdLst/>
              <a:ahLst/>
              <a:cxnLst/>
              <a:rect r="r" b="b" t="t" l="l"/>
              <a:pathLst>
                <a:path h="760436" w="783221">
                  <a:moveTo>
                    <a:pt x="783221" y="0"/>
                  </a:moveTo>
                  <a:lnTo>
                    <a:pt x="0" y="0"/>
                  </a:lnTo>
                  <a:lnTo>
                    <a:pt x="0" y="760436"/>
                  </a:lnTo>
                  <a:lnTo>
                    <a:pt x="783221" y="760436"/>
                  </a:lnTo>
                  <a:lnTo>
                    <a:pt x="78322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445730">
              <a:off x="861091" y="414257"/>
              <a:ext cx="2470160" cy="470217"/>
            </a:xfrm>
            <a:prstGeom prst="rect">
              <a:avLst/>
            </a:prstGeom>
          </p:spPr>
          <p:txBody>
            <a:bodyPr anchor="t" rtlCol="false" tIns="0" lIns="0" bIns="0" rIns="0">
              <a:spAutoFit/>
            </a:bodyPr>
            <a:lstStyle/>
            <a:p>
              <a:pPr algn="ctr" marL="0" indent="0" lvl="0">
                <a:lnSpc>
                  <a:spcPts val="2940"/>
                </a:lnSpc>
                <a:spcBef>
                  <a:spcPct val="0"/>
                </a:spcBef>
              </a:pPr>
              <a:r>
                <a:rPr lang="en-US" sz="2100">
                  <a:solidFill>
                    <a:srgbClr val="FFFFFF"/>
                  </a:solidFill>
                  <a:latin typeface="Kent Printed Shadow"/>
                </a:rPr>
                <a:t>READCYCLING</a:t>
              </a:r>
            </a:p>
          </p:txBody>
        </p:sp>
        <p:sp>
          <p:nvSpPr>
            <p:cNvPr name="TextBox 13" id="13"/>
            <p:cNvSpPr txBox="true"/>
            <p:nvPr/>
          </p:nvSpPr>
          <p:spPr>
            <a:xfrm rot="-430858">
              <a:off x="965680" y="876353"/>
              <a:ext cx="856299" cy="436450"/>
            </a:xfrm>
            <a:prstGeom prst="rect">
              <a:avLst/>
            </a:prstGeom>
          </p:spPr>
          <p:txBody>
            <a:bodyPr anchor="t" rtlCol="false" tIns="0" lIns="0" bIns="0" rIns="0">
              <a:spAutoFit/>
            </a:bodyPr>
            <a:lstStyle/>
            <a:p>
              <a:pPr algn="ctr" marL="0" indent="0" lvl="0">
                <a:lnSpc>
                  <a:spcPts val="2693"/>
                </a:lnSpc>
                <a:spcBef>
                  <a:spcPct val="0"/>
                </a:spcBef>
              </a:pPr>
              <a:r>
                <a:rPr lang="en-US" sz="1924">
                  <a:solidFill>
                    <a:srgbClr val="FFFFFF"/>
                  </a:solidFill>
                  <a:latin typeface="Kent Printed Shadow"/>
                </a:rPr>
                <a:t>WEEK</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0" y="0"/>
            <a:ext cx="3973566" cy="16358022"/>
          </a:xfrm>
          <a:custGeom>
            <a:avLst/>
            <a:gdLst/>
            <a:ahLst/>
            <a:cxnLst/>
            <a:rect r="r" b="b" t="t" l="l"/>
            <a:pathLst>
              <a:path h="16358022" w="3973566">
                <a:moveTo>
                  <a:pt x="0" y="0"/>
                </a:moveTo>
                <a:lnTo>
                  <a:pt x="3973566" y="0"/>
                </a:lnTo>
                <a:lnTo>
                  <a:pt x="3973566" y="16358022"/>
                </a:lnTo>
                <a:lnTo>
                  <a:pt x="0" y="16358022"/>
                </a:lnTo>
                <a:lnTo>
                  <a:pt x="0" y="0"/>
                </a:lnTo>
                <a:close/>
              </a:path>
            </a:pathLst>
          </a:custGeom>
          <a:blipFill>
            <a:blip r:embed="rId2"/>
            <a:stretch>
              <a:fillRect l="-38215" t="0" r="-661145" b="0"/>
            </a:stretch>
          </a:blipFill>
        </p:spPr>
      </p:sp>
      <p:sp>
        <p:nvSpPr>
          <p:cNvPr name="Freeform 3" id="3"/>
          <p:cNvSpPr/>
          <p:nvPr/>
        </p:nvSpPr>
        <p:spPr>
          <a:xfrm flipH="false" flipV="false" rot="0">
            <a:off x="9144000" y="-1133247"/>
            <a:ext cx="12553493" cy="12553493"/>
          </a:xfrm>
          <a:custGeom>
            <a:avLst/>
            <a:gdLst/>
            <a:ahLst/>
            <a:cxnLst/>
            <a:rect r="r" b="b" t="t" l="l"/>
            <a:pathLst>
              <a:path h="12553493" w="12553493">
                <a:moveTo>
                  <a:pt x="0" y="0"/>
                </a:moveTo>
                <a:lnTo>
                  <a:pt x="12553493" y="0"/>
                </a:lnTo>
                <a:lnTo>
                  <a:pt x="12553493" y="12553494"/>
                </a:lnTo>
                <a:lnTo>
                  <a:pt x="0" y="12553494"/>
                </a:lnTo>
                <a:lnTo>
                  <a:pt x="0" y="0"/>
                </a:lnTo>
                <a:close/>
              </a:path>
            </a:pathLst>
          </a:custGeom>
          <a:blipFill>
            <a:blip r:embed="rId3">
              <a:alphaModFix amt="39000"/>
            </a:blip>
            <a:stretch>
              <a:fillRect l="0" t="0" r="0" b="0"/>
            </a:stretch>
          </a:blipFill>
        </p:spPr>
      </p:sp>
      <p:sp>
        <p:nvSpPr>
          <p:cNvPr name="TextBox 4" id="4"/>
          <p:cNvSpPr txBox="true"/>
          <p:nvPr/>
        </p:nvSpPr>
        <p:spPr>
          <a:xfrm rot="0">
            <a:off x="596442" y="2993329"/>
            <a:ext cx="2780682" cy="1812417"/>
          </a:xfrm>
          <a:prstGeom prst="rect">
            <a:avLst/>
          </a:prstGeom>
        </p:spPr>
        <p:txBody>
          <a:bodyPr anchor="t" rtlCol="false" tIns="0" lIns="0" bIns="0" rIns="0">
            <a:spAutoFit/>
          </a:bodyPr>
          <a:lstStyle/>
          <a:p>
            <a:pPr algn="ctr" marL="0" indent="0" lvl="0">
              <a:lnSpc>
                <a:spcPts val="4824"/>
              </a:lnSpc>
            </a:pPr>
            <a:r>
              <a:rPr lang="en-US" sz="3350">
                <a:solidFill>
                  <a:srgbClr val="2B435A"/>
                </a:solidFill>
                <a:latin typeface="Signika Bold"/>
              </a:rPr>
              <a:t>Tracking the journey of your books</a:t>
            </a:r>
          </a:p>
        </p:txBody>
      </p:sp>
      <p:sp>
        <p:nvSpPr>
          <p:cNvPr name="Freeform 5" id="5"/>
          <p:cNvSpPr/>
          <p:nvPr/>
        </p:nvSpPr>
        <p:spPr>
          <a:xfrm flipH="false" flipV="false" rot="0">
            <a:off x="10864431" y="3513804"/>
            <a:ext cx="2248268" cy="3372402"/>
          </a:xfrm>
          <a:custGeom>
            <a:avLst/>
            <a:gdLst/>
            <a:ahLst/>
            <a:cxnLst/>
            <a:rect r="r" b="b" t="t" l="l"/>
            <a:pathLst>
              <a:path h="3372402" w="2248268">
                <a:moveTo>
                  <a:pt x="0" y="0"/>
                </a:moveTo>
                <a:lnTo>
                  <a:pt x="2248268" y="0"/>
                </a:lnTo>
                <a:lnTo>
                  <a:pt x="2248268" y="3372402"/>
                </a:lnTo>
                <a:lnTo>
                  <a:pt x="0" y="3372402"/>
                </a:lnTo>
                <a:lnTo>
                  <a:pt x="0" y="0"/>
                </a:lnTo>
                <a:close/>
              </a:path>
            </a:pathLst>
          </a:custGeom>
          <a:blipFill>
            <a:blip r:embed="rId4"/>
            <a:stretch>
              <a:fillRect l="-11187" t="0" r="0" b="0"/>
            </a:stretch>
          </a:blipFill>
        </p:spPr>
      </p:sp>
      <p:sp>
        <p:nvSpPr>
          <p:cNvPr name="Freeform 6" id="6"/>
          <p:cNvSpPr/>
          <p:nvPr/>
        </p:nvSpPr>
        <p:spPr>
          <a:xfrm flipH="false" flipV="false" rot="0">
            <a:off x="15232348" y="3513804"/>
            <a:ext cx="2527896" cy="3372402"/>
          </a:xfrm>
          <a:custGeom>
            <a:avLst/>
            <a:gdLst/>
            <a:ahLst/>
            <a:cxnLst/>
            <a:rect r="r" b="b" t="t" l="l"/>
            <a:pathLst>
              <a:path h="3372402" w="2527896">
                <a:moveTo>
                  <a:pt x="0" y="0"/>
                </a:moveTo>
                <a:lnTo>
                  <a:pt x="2527896" y="0"/>
                </a:lnTo>
                <a:lnTo>
                  <a:pt x="2527896" y="3372402"/>
                </a:lnTo>
                <a:lnTo>
                  <a:pt x="0" y="3372402"/>
                </a:lnTo>
                <a:lnTo>
                  <a:pt x="0" y="0"/>
                </a:lnTo>
                <a:close/>
              </a:path>
            </a:pathLst>
          </a:custGeom>
          <a:blipFill>
            <a:blip r:embed="rId5"/>
            <a:stretch>
              <a:fillRect l="-50146" t="0" r="-50146" b="0"/>
            </a:stretch>
          </a:blipFill>
        </p:spPr>
      </p:sp>
      <p:sp>
        <p:nvSpPr>
          <p:cNvPr name="Freeform 7" id="7"/>
          <p:cNvSpPr/>
          <p:nvPr/>
        </p:nvSpPr>
        <p:spPr>
          <a:xfrm flipH="false" flipV="false" rot="0">
            <a:off x="12559983" y="2818547"/>
            <a:ext cx="3099938" cy="4649906"/>
          </a:xfrm>
          <a:custGeom>
            <a:avLst/>
            <a:gdLst/>
            <a:ahLst/>
            <a:cxnLst/>
            <a:rect r="r" b="b" t="t" l="l"/>
            <a:pathLst>
              <a:path h="4649906" w="3099938">
                <a:moveTo>
                  <a:pt x="0" y="0"/>
                </a:moveTo>
                <a:lnTo>
                  <a:pt x="3099938" y="0"/>
                </a:lnTo>
                <a:lnTo>
                  <a:pt x="3099938" y="4649906"/>
                </a:lnTo>
                <a:lnTo>
                  <a:pt x="0" y="4649906"/>
                </a:lnTo>
                <a:lnTo>
                  <a:pt x="0" y="0"/>
                </a:lnTo>
                <a:close/>
              </a:path>
            </a:pathLst>
          </a:custGeom>
          <a:blipFill>
            <a:blip r:embed="rId6"/>
            <a:stretch>
              <a:fillRect l="-3127" t="-7107" r="-19618" b="-2060"/>
            </a:stretch>
          </a:blipFill>
        </p:spPr>
      </p:sp>
      <p:sp>
        <p:nvSpPr>
          <p:cNvPr name="TextBox 8" id="8"/>
          <p:cNvSpPr txBox="true"/>
          <p:nvPr/>
        </p:nvSpPr>
        <p:spPr>
          <a:xfrm rot="0">
            <a:off x="4957923" y="2940707"/>
            <a:ext cx="4325710" cy="1567180"/>
          </a:xfrm>
          <a:prstGeom prst="rect">
            <a:avLst/>
          </a:prstGeom>
        </p:spPr>
        <p:txBody>
          <a:bodyPr anchor="t" rtlCol="false" tIns="0" lIns="0" bIns="0" rIns="0">
            <a:spAutoFit/>
          </a:bodyPr>
          <a:lstStyle/>
          <a:p>
            <a:pPr marL="0" indent="0" lvl="0">
              <a:lnSpc>
                <a:spcPts val="2479"/>
              </a:lnSpc>
              <a:spcBef>
                <a:spcPct val="0"/>
              </a:spcBef>
            </a:pPr>
            <a:r>
              <a:rPr lang="en-US" sz="1599" spc="159">
                <a:solidFill>
                  <a:srgbClr val="2B435A"/>
                </a:solidFill>
                <a:latin typeface="Roboto"/>
              </a:rPr>
              <a:t>Track your books via our Impact Portal using your booking reference. We’ll also send you email updates at different stages of your book’s journey. </a:t>
            </a:r>
          </a:p>
        </p:txBody>
      </p:sp>
      <p:sp>
        <p:nvSpPr>
          <p:cNvPr name="TextBox 9" id="9"/>
          <p:cNvSpPr txBox="true"/>
          <p:nvPr/>
        </p:nvSpPr>
        <p:spPr>
          <a:xfrm rot="0">
            <a:off x="4957923" y="6436190"/>
            <a:ext cx="4325710" cy="1567180"/>
          </a:xfrm>
          <a:prstGeom prst="rect">
            <a:avLst/>
          </a:prstGeom>
        </p:spPr>
        <p:txBody>
          <a:bodyPr anchor="t" rtlCol="false" tIns="0" lIns="0" bIns="0" rIns="0">
            <a:spAutoFit/>
          </a:bodyPr>
          <a:lstStyle/>
          <a:p>
            <a:pPr marL="0" indent="0" lvl="0">
              <a:lnSpc>
                <a:spcPts val="2479"/>
              </a:lnSpc>
              <a:spcBef>
                <a:spcPct val="0"/>
              </a:spcBef>
            </a:pPr>
            <a:r>
              <a:rPr lang="en-US" sz="1599" spc="159">
                <a:solidFill>
                  <a:srgbClr val="2B435A"/>
                </a:solidFill>
                <a:latin typeface="Roboto"/>
              </a:rPr>
              <a:t>We put ‘magical’ yellow impact stickers on some of your books! It helps us to send you back pictures of the beneficiary who received the book in Africa. </a:t>
            </a:r>
          </a:p>
        </p:txBody>
      </p:sp>
      <p:sp>
        <p:nvSpPr>
          <p:cNvPr name="TextBox 10" id="10"/>
          <p:cNvSpPr txBox="true"/>
          <p:nvPr/>
        </p:nvSpPr>
        <p:spPr>
          <a:xfrm rot="0">
            <a:off x="4957923" y="2387116"/>
            <a:ext cx="4218410" cy="425154"/>
          </a:xfrm>
          <a:prstGeom prst="rect">
            <a:avLst/>
          </a:prstGeom>
        </p:spPr>
        <p:txBody>
          <a:bodyPr anchor="t" rtlCol="false" tIns="0" lIns="0" bIns="0" rIns="0">
            <a:spAutoFit/>
          </a:bodyPr>
          <a:lstStyle/>
          <a:p>
            <a:pPr algn="ctr" marL="0" indent="0" lvl="0">
              <a:lnSpc>
                <a:spcPts val="3306"/>
              </a:lnSpc>
              <a:spcBef>
                <a:spcPct val="0"/>
              </a:spcBef>
            </a:pPr>
            <a:r>
              <a:rPr lang="en-US" sz="2732">
                <a:solidFill>
                  <a:srgbClr val="2B435A"/>
                </a:solidFill>
                <a:latin typeface="Signika Bold"/>
              </a:rPr>
              <a:t>Real-time impact</a:t>
            </a:r>
          </a:p>
        </p:txBody>
      </p:sp>
      <p:sp>
        <p:nvSpPr>
          <p:cNvPr name="TextBox 11" id="11"/>
          <p:cNvSpPr txBox="true"/>
          <p:nvPr/>
        </p:nvSpPr>
        <p:spPr>
          <a:xfrm rot="0">
            <a:off x="4957923" y="5887210"/>
            <a:ext cx="4218410" cy="425154"/>
          </a:xfrm>
          <a:prstGeom prst="rect">
            <a:avLst/>
          </a:prstGeom>
        </p:spPr>
        <p:txBody>
          <a:bodyPr anchor="t" rtlCol="false" tIns="0" lIns="0" bIns="0" rIns="0">
            <a:spAutoFit/>
          </a:bodyPr>
          <a:lstStyle/>
          <a:p>
            <a:pPr algn="ctr" marL="0" indent="0" lvl="0">
              <a:lnSpc>
                <a:spcPts val="3306"/>
              </a:lnSpc>
              <a:spcBef>
                <a:spcPct val="0"/>
              </a:spcBef>
            </a:pPr>
            <a:r>
              <a:rPr lang="en-US" sz="2732">
                <a:solidFill>
                  <a:srgbClr val="2B435A"/>
                </a:solidFill>
                <a:latin typeface="Signika Bold"/>
              </a:rPr>
              <a:t>Magical yellow sticker</a:t>
            </a:r>
          </a:p>
        </p:txBody>
      </p:sp>
      <p:grpSp>
        <p:nvGrpSpPr>
          <p:cNvPr name="Group 12" id="12"/>
          <p:cNvGrpSpPr/>
          <p:nvPr/>
        </p:nvGrpSpPr>
        <p:grpSpPr>
          <a:xfrm rot="0">
            <a:off x="625916" y="590730"/>
            <a:ext cx="2513329" cy="1484373"/>
            <a:chOff x="0" y="0"/>
            <a:chExt cx="3351105" cy="1979164"/>
          </a:xfrm>
        </p:grpSpPr>
        <p:sp>
          <p:nvSpPr>
            <p:cNvPr name="Freeform 13" id="13"/>
            <p:cNvSpPr/>
            <p:nvPr/>
          </p:nvSpPr>
          <p:spPr>
            <a:xfrm flipH="false" flipV="false" rot="0">
              <a:off x="119909" y="0"/>
              <a:ext cx="1979164" cy="1979164"/>
            </a:xfrm>
            <a:custGeom>
              <a:avLst/>
              <a:gdLst/>
              <a:ahLst/>
              <a:cxnLst/>
              <a:rect r="r" b="b" t="t" l="l"/>
              <a:pathLst>
                <a:path h="1979164" w="1979164">
                  <a:moveTo>
                    <a:pt x="0" y="0"/>
                  </a:moveTo>
                  <a:lnTo>
                    <a:pt x="1979164" y="0"/>
                  </a:lnTo>
                  <a:lnTo>
                    <a:pt x="1979164" y="1979164"/>
                  </a:lnTo>
                  <a:lnTo>
                    <a:pt x="0" y="19791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true" flipV="false" rot="-466437">
              <a:off x="47831" y="661995"/>
              <a:ext cx="783221" cy="760436"/>
            </a:xfrm>
            <a:custGeom>
              <a:avLst/>
              <a:gdLst/>
              <a:ahLst/>
              <a:cxnLst/>
              <a:rect r="r" b="b" t="t" l="l"/>
              <a:pathLst>
                <a:path h="760436" w="783221">
                  <a:moveTo>
                    <a:pt x="783221" y="0"/>
                  </a:moveTo>
                  <a:lnTo>
                    <a:pt x="0" y="0"/>
                  </a:lnTo>
                  <a:lnTo>
                    <a:pt x="0" y="760436"/>
                  </a:lnTo>
                  <a:lnTo>
                    <a:pt x="783221" y="760436"/>
                  </a:lnTo>
                  <a:lnTo>
                    <a:pt x="783221"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5" id="15"/>
            <p:cNvSpPr txBox="true"/>
            <p:nvPr/>
          </p:nvSpPr>
          <p:spPr>
            <a:xfrm rot="-445730">
              <a:off x="861091" y="414257"/>
              <a:ext cx="2470160" cy="470217"/>
            </a:xfrm>
            <a:prstGeom prst="rect">
              <a:avLst/>
            </a:prstGeom>
          </p:spPr>
          <p:txBody>
            <a:bodyPr anchor="t" rtlCol="false" tIns="0" lIns="0" bIns="0" rIns="0">
              <a:spAutoFit/>
            </a:bodyPr>
            <a:lstStyle/>
            <a:p>
              <a:pPr algn="ctr" marL="0" indent="0" lvl="0">
                <a:lnSpc>
                  <a:spcPts val="2940"/>
                </a:lnSpc>
                <a:spcBef>
                  <a:spcPct val="0"/>
                </a:spcBef>
              </a:pPr>
              <a:r>
                <a:rPr lang="en-US" sz="2100">
                  <a:solidFill>
                    <a:srgbClr val="FFFFFF"/>
                  </a:solidFill>
                  <a:latin typeface="Kent Printed Shadow"/>
                </a:rPr>
                <a:t>READCYCLING</a:t>
              </a:r>
            </a:p>
          </p:txBody>
        </p:sp>
        <p:sp>
          <p:nvSpPr>
            <p:cNvPr name="TextBox 16" id="16"/>
            <p:cNvSpPr txBox="true"/>
            <p:nvPr/>
          </p:nvSpPr>
          <p:spPr>
            <a:xfrm rot="-430858">
              <a:off x="965680" y="876353"/>
              <a:ext cx="856299" cy="436450"/>
            </a:xfrm>
            <a:prstGeom prst="rect">
              <a:avLst/>
            </a:prstGeom>
          </p:spPr>
          <p:txBody>
            <a:bodyPr anchor="t" rtlCol="false" tIns="0" lIns="0" bIns="0" rIns="0">
              <a:spAutoFit/>
            </a:bodyPr>
            <a:lstStyle/>
            <a:p>
              <a:pPr algn="ctr" marL="0" indent="0" lvl="0">
                <a:lnSpc>
                  <a:spcPts val="2693"/>
                </a:lnSpc>
                <a:spcBef>
                  <a:spcPct val="0"/>
                </a:spcBef>
              </a:pPr>
              <a:r>
                <a:rPr lang="en-US" sz="1924">
                  <a:solidFill>
                    <a:srgbClr val="FFFFFF"/>
                  </a:solidFill>
                  <a:latin typeface="Kent Printed Shadow"/>
                </a:rPr>
                <a:t>WEEK</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AEEF"/>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1133247"/>
            <a:ext cx="12553493" cy="12553493"/>
          </a:xfrm>
          <a:custGeom>
            <a:avLst/>
            <a:gdLst/>
            <a:ahLst/>
            <a:cxnLst/>
            <a:rect r="r" b="b" t="t" l="l"/>
            <a:pathLst>
              <a:path h="12553493" w="12553493">
                <a:moveTo>
                  <a:pt x="0" y="0"/>
                </a:moveTo>
                <a:lnTo>
                  <a:pt x="12553493" y="0"/>
                </a:lnTo>
                <a:lnTo>
                  <a:pt x="12553493" y="12553494"/>
                </a:lnTo>
                <a:lnTo>
                  <a:pt x="0" y="12553494"/>
                </a:lnTo>
                <a:lnTo>
                  <a:pt x="0" y="0"/>
                </a:lnTo>
                <a:close/>
              </a:path>
            </a:pathLst>
          </a:custGeom>
          <a:blipFill>
            <a:blip r:embed="rId2">
              <a:alphaModFix amt="18000"/>
            </a:blip>
            <a:stretch>
              <a:fillRect l="0" t="0" r="0" b="0"/>
            </a:stretch>
          </a:blipFill>
        </p:spPr>
      </p:sp>
      <p:grpSp>
        <p:nvGrpSpPr>
          <p:cNvPr name="Group 3" id="3"/>
          <p:cNvGrpSpPr/>
          <p:nvPr/>
        </p:nvGrpSpPr>
        <p:grpSpPr>
          <a:xfrm rot="0">
            <a:off x="3296175" y="3635375"/>
            <a:ext cx="11695650" cy="3016250"/>
            <a:chOff x="0" y="0"/>
            <a:chExt cx="15594200" cy="4021667"/>
          </a:xfrm>
        </p:grpSpPr>
        <p:sp>
          <p:nvSpPr>
            <p:cNvPr name="Freeform 4" id="4"/>
            <p:cNvSpPr/>
            <p:nvPr/>
          </p:nvSpPr>
          <p:spPr>
            <a:xfrm flipH="false" flipV="false" rot="0">
              <a:off x="7539437" y="552281"/>
              <a:ext cx="8054763" cy="1610953"/>
            </a:xfrm>
            <a:custGeom>
              <a:avLst/>
              <a:gdLst/>
              <a:ahLst/>
              <a:cxnLst/>
              <a:rect r="r" b="b" t="t" l="l"/>
              <a:pathLst>
                <a:path h="1610953" w="8054763">
                  <a:moveTo>
                    <a:pt x="0" y="0"/>
                  </a:moveTo>
                  <a:lnTo>
                    <a:pt x="8054763" y="0"/>
                  </a:lnTo>
                  <a:lnTo>
                    <a:pt x="8054763" y="1610952"/>
                  </a:lnTo>
                  <a:lnTo>
                    <a:pt x="0" y="16109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9525"/>
              <a:ext cx="15594200" cy="4012142"/>
            </a:xfrm>
            <a:prstGeom prst="rect">
              <a:avLst/>
            </a:prstGeom>
          </p:spPr>
          <p:txBody>
            <a:bodyPr anchor="t" rtlCol="false" tIns="0" lIns="0" bIns="0" rIns="0">
              <a:spAutoFit/>
            </a:bodyPr>
            <a:lstStyle/>
            <a:p>
              <a:pPr algn="ctr" marL="0" indent="0" lvl="0">
                <a:lnSpc>
                  <a:spcPts val="11799"/>
                </a:lnSpc>
              </a:pPr>
              <a:r>
                <a:rPr lang="en-US" sz="9999">
                  <a:solidFill>
                    <a:srgbClr val="FFFFFF"/>
                  </a:solidFill>
                  <a:latin typeface="Peperoncino Sans"/>
                </a:rPr>
                <a:t>Let’s start readcycling together!</a:t>
              </a:r>
            </a:p>
          </p:txBody>
        </p:sp>
      </p:grpSp>
      <p:sp>
        <p:nvSpPr>
          <p:cNvPr name="TextBox 6" id="6"/>
          <p:cNvSpPr txBox="true"/>
          <p:nvPr/>
        </p:nvSpPr>
        <p:spPr>
          <a:xfrm rot="0">
            <a:off x="6329117" y="7489936"/>
            <a:ext cx="5629765" cy="425154"/>
          </a:xfrm>
          <a:prstGeom prst="rect">
            <a:avLst/>
          </a:prstGeom>
        </p:spPr>
        <p:txBody>
          <a:bodyPr anchor="t" rtlCol="false" tIns="0" lIns="0" bIns="0" rIns="0">
            <a:spAutoFit/>
          </a:bodyPr>
          <a:lstStyle/>
          <a:p>
            <a:pPr algn="ctr" marL="0" indent="0" lvl="0">
              <a:lnSpc>
                <a:spcPts val="3306"/>
              </a:lnSpc>
              <a:spcBef>
                <a:spcPct val="0"/>
              </a:spcBef>
            </a:pPr>
            <a:r>
              <a:rPr lang="en-US" sz="2732" u="sng">
                <a:solidFill>
                  <a:srgbClr val="FFFFFF"/>
                </a:solidFill>
                <a:latin typeface="Signika"/>
                <a:hlinkClick r:id="rId5" tooltip="https://books2africa.org/readcycling/"/>
              </a:rPr>
              <a:t>www.books2africa.org/readcycling/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DAFv08c5tUY</dc:identifier>
  <dcterms:modified xsi:type="dcterms:W3CDTF">2011-08-01T06:04:30Z</dcterms:modified>
  <cp:revision>1</cp:revision>
  <dc:title>Readcycling Week Slides</dc:title>
</cp:coreProperties>
</file>